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5" r:id="rId1"/>
    <p:sldMasterId id="2147483681" r:id="rId2"/>
  </p:sldMasterIdLst>
  <p:notesMasterIdLst>
    <p:notesMasterId r:id="rId34"/>
  </p:notesMasterIdLst>
  <p:handoutMasterIdLst>
    <p:handoutMasterId r:id="rId35"/>
  </p:handoutMasterIdLst>
  <p:sldIdLst>
    <p:sldId id="260" r:id="rId3"/>
    <p:sldId id="383" r:id="rId4"/>
    <p:sldId id="406" r:id="rId5"/>
    <p:sldId id="385" r:id="rId6"/>
    <p:sldId id="378" r:id="rId7"/>
    <p:sldId id="379" r:id="rId8"/>
    <p:sldId id="394" r:id="rId9"/>
    <p:sldId id="381" r:id="rId10"/>
    <p:sldId id="427" r:id="rId11"/>
    <p:sldId id="395" r:id="rId12"/>
    <p:sldId id="386" r:id="rId13"/>
    <p:sldId id="387" r:id="rId14"/>
    <p:sldId id="396" r:id="rId15"/>
    <p:sldId id="391" r:id="rId16"/>
    <p:sldId id="407" r:id="rId17"/>
    <p:sldId id="393" r:id="rId18"/>
    <p:sldId id="382" r:id="rId19"/>
    <p:sldId id="389" r:id="rId20"/>
    <p:sldId id="390" r:id="rId21"/>
    <p:sldId id="419" r:id="rId22"/>
    <p:sldId id="408" r:id="rId23"/>
    <p:sldId id="392" r:id="rId24"/>
    <p:sldId id="420" r:id="rId25"/>
    <p:sldId id="411" r:id="rId26"/>
    <p:sldId id="421" r:id="rId27"/>
    <p:sldId id="422" r:id="rId28"/>
    <p:sldId id="423" r:id="rId29"/>
    <p:sldId id="424" r:id="rId30"/>
    <p:sldId id="428" r:id="rId31"/>
    <p:sldId id="425" r:id="rId32"/>
    <p:sldId id="426" r:id="rId33"/>
  </p:sldIdLst>
  <p:sldSz cx="12193588" cy="6858000"/>
  <p:notesSz cx="6858000" cy="9144000"/>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1"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080R521" initials="LWL" lastIdx="1" clrIdx="0">
    <p:extLst>
      <p:ext uri="{19B8F6BF-5375-455C-9EA6-DF929625EA0E}">
        <p15:presenceInfo xmlns:p15="http://schemas.microsoft.com/office/powerpoint/2012/main" userId="P080R521"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7171"/>
    <a:srgbClr val="ADAAAB"/>
    <a:srgbClr val="D85406"/>
    <a:srgbClr val="E6E7E9"/>
    <a:srgbClr val="C9C4BD"/>
    <a:srgbClr val="00325F"/>
    <a:srgbClr val="005493"/>
    <a:srgbClr val="B61026"/>
    <a:srgbClr val="731425"/>
    <a:srgbClr val="B50F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5" autoAdjust="0"/>
    <p:restoredTop sz="94641" autoAdjust="0"/>
  </p:normalViewPr>
  <p:slideViewPr>
    <p:cSldViewPr snapToObjects="1">
      <p:cViewPr varScale="1">
        <p:scale>
          <a:sx n="105" d="100"/>
          <a:sy n="105" d="100"/>
        </p:scale>
        <p:origin x="114" y="240"/>
      </p:cViewPr>
      <p:guideLst>
        <p:guide orient="horz" pos="2160"/>
        <p:guide pos="3841"/>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C039B7E-12BB-1C49-AAD5-85F9101F190D}" type="datetimeFigureOut">
              <a:rPr lang="de-DE" smtClean="0"/>
              <a:pPr/>
              <a:t>19.10.2023</a:t>
            </a:fld>
            <a:endParaRPr lang="de-DE"/>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25F3B9D-A4B1-754F-801C-E7ABCFDCD2F3}" type="slidenum">
              <a:rPr lang="de-DE" smtClean="0"/>
              <a:pPr/>
              <a:t>‹Nr.›</a:t>
            </a:fld>
            <a:endParaRPr lang="de-DE"/>
          </a:p>
        </p:txBody>
      </p:sp>
    </p:spTree>
    <p:extLst>
      <p:ext uri="{BB962C8B-B14F-4D97-AF65-F5344CB8AC3E}">
        <p14:creationId xmlns:p14="http://schemas.microsoft.com/office/powerpoint/2010/main" val="133669556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368E9C1-255A-2A4B-B0F4-AADD356B0144}" type="datetimeFigureOut">
              <a:rPr lang="de-DE" smtClean="0"/>
              <a:pPr/>
              <a:t>19.10.2023</a:t>
            </a:fld>
            <a:endParaRPr lang="de-DE"/>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BD9D919-A04C-454A-A232-30865D4F8E72}" type="slidenum">
              <a:rPr lang="de-DE" smtClean="0"/>
              <a:pPr/>
              <a:t>‹Nr.›</a:t>
            </a:fld>
            <a:endParaRPr lang="de-DE"/>
          </a:p>
        </p:txBody>
      </p:sp>
    </p:spTree>
    <p:extLst>
      <p:ext uri="{BB962C8B-B14F-4D97-AF65-F5344CB8AC3E}">
        <p14:creationId xmlns:p14="http://schemas.microsoft.com/office/powerpoint/2010/main" val="126013715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folie">
    <p:bg>
      <p:bgPr>
        <a:solidFill>
          <a:schemeClr val="bg1"/>
        </a:solidFill>
        <a:effectLst/>
      </p:bgPr>
    </p:bg>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324000" y="325395"/>
            <a:ext cx="11521500" cy="610200"/>
          </a:xfrm>
          <a:prstGeom prst="rect">
            <a:avLst/>
          </a:prstGeom>
        </p:spPr>
        <p:txBody>
          <a:bodyPr vert="horz" lIns="0" tIns="0" rIns="0" bIns="0"/>
          <a:lstStyle>
            <a:lvl1pPr algn="l">
              <a:lnSpc>
                <a:spcPts val="4600"/>
              </a:lnSpc>
              <a:defRPr sz="3800" b="0" i="0" baseline="0">
                <a:solidFill>
                  <a:srgbClr val="00559D"/>
                </a:solidFill>
                <a:latin typeface="+mj-lt"/>
                <a:cs typeface="Arial"/>
              </a:defRPr>
            </a:lvl1pPr>
          </a:lstStyle>
          <a:p>
            <a:r>
              <a:rPr lang="de-DE" dirty="0"/>
              <a:t>Titel bearbeiten</a:t>
            </a:r>
          </a:p>
        </p:txBody>
      </p:sp>
      <p:sp>
        <p:nvSpPr>
          <p:cNvPr id="10" name="Text Placeholder 10"/>
          <p:cNvSpPr>
            <a:spLocks noGrp="1"/>
          </p:cNvSpPr>
          <p:nvPr>
            <p:ph type="body" sz="quarter" idx="10" hasCustomPrompt="1"/>
          </p:nvPr>
        </p:nvSpPr>
        <p:spPr>
          <a:xfrm>
            <a:off x="324000" y="946116"/>
            <a:ext cx="11521500" cy="766773"/>
          </a:xfrm>
          <a:prstGeom prst="rect">
            <a:avLst/>
          </a:prstGeom>
        </p:spPr>
        <p:txBody>
          <a:bodyPr vert="horz" lIns="0" tIns="0" rIns="0" bIns="0"/>
          <a:lstStyle>
            <a:lvl1pPr marL="0" indent="0">
              <a:lnSpc>
                <a:spcPts val="2600"/>
              </a:lnSpc>
              <a:spcBef>
                <a:spcPts val="0"/>
              </a:spcBef>
              <a:buNone/>
              <a:defRPr sz="2000" b="0" i="0">
                <a:solidFill>
                  <a:srgbClr val="00325F"/>
                </a:solidFill>
                <a:latin typeface="+mj-lt"/>
                <a:cs typeface="Arial"/>
              </a:defRPr>
            </a:lvl1pPr>
          </a:lstStyle>
          <a:p>
            <a:pPr lvl="0"/>
            <a:r>
              <a:rPr lang="de-DE" dirty="0"/>
              <a:t>Untertitel bearbeiten</a:t>
            </a:r>
          </a:p>
        </p:txBody>
      </p:sp>
      <p:sp>
        <p:nvSpPr>
          <p:cNvPr id="15" name="Picture Placeholder 13"/>
          <p:cNvSpPr>
            <a:spLocks noGrp="1"/>
          </p:cNvSpPr>
          <p:nvPr>
            <p:ph type="pic" sz="quarter" idx="11" hasCustomPrompt="1"/>
          </p:nvPr>
        </p:nvSpPr>
        <p:spPr>
          <a:xfrm>
            <a:off x="324000" y="1836000"/>
            <a:ext cx="11521500" cy="4464000"/>
          </a:xfrm>
          <a:prstGeom prst="rect">
            <a:avLst/>
          </a:prstGeom>
          <a:solidFill>
            <a:schemeClr val="bg1">
              <a:lumMod val="95000"/>
            </a:schemeClr>
          </a:solidFill>
        </p:spPr>
        <p:txBody>
          <a:bodyPr vert="horz" anchor="ctr"/>
          <a:lstStyle>
            <a:lvl1pPr algn="ctr">
              <a:buNone/>
              <a:defRPr sz="1600" i="0" baseline="0">
                <a:latin typeface="+mn-lt"/>
                <a:cs typeface="Arial"/>
              </a:defRPr>
            </a:lvl1pPr>
          </a:lstStyle>
          <a:p>
            <a:r>
              <a:rPr lang="de-DE" dirty="0"/>
              <a:t/>
            </a:r>
            <a:br>
              <a:rPr lang="de-DE" dirty="0"/>
            </a:br>
            <a:r>
              <a:rPr lang="de-DE" dirty="0"/>
              <a:t/>
            </a:r>
            <a:br>
              <a:rPr lang="de-DE" dirty="0"/>
            </a:br>
            <a:r>
              <a:rPr lang="de-DE" dirty="0"/>
              <a:t/>
            </a:r>
            <a:br>
              <a:rPr lang="de-DE" dirty="0"/>
            </a:br>
            <a:r>
              <a:rPr lang="de-DE" dirty="0"/>
              <a:t/>
            </a:r>
            <a:br>
              <a:rPr lang="de-DE" dirty="0"/>
            </a:br>
            <a:r>
              <a:rPr lang="de-DE" dirty="0"/>
              <a:t>Bild durch Klicken auf das Symbol hinzufügen.</a:t>
            </a:r>
          </a:p>
        </p:txBody>
      </p:sp>
      <p:sp>
        <p:nvSpPr>
          <p:cNvPr id="8" name="Datumsplatzhalter 7">
            <a:extLst>
              <a:ext uri="{FF2B5EF4-FFF2-40B4-BE49-F238E27FC236}">
                <a16:creationId xmlns:a16="http://schemas.microsoft.com/office/drawing/2014/main" id="{6AB2ADDD-2E5F-4642-8565-70FAEC56F630}"/>
              </a:ext>
            </a:extLst>
          </p:cNvPr>
          <p:cNvSpPr>
            <a:spLocks noGrp="1"/>
          </p:cNvSpPr>
          <p:nvPr>
            <p:ph type="dt" sz="half" idx="12"/>
          </p:nvPr>
        </p:nvSpPr>
        <p:spPr/>
        <p:txBody>
          <a:bodyPr/>
          <a:lstStyle/>
          <a:p>
            <a:r>
              <a:rPr lang="de-DE" smtClean="0"/>
              <a:t>27.04.2023</a:t>
            </a:r>
            <a:endParaRPr lang="de-DE" dirty="0"/>
          </a:p>
        </p:txBody>
      </p:sp>
      <p:sp>
        <p:nvSpPr>
          <p:cNvPr id="16" name="Fußzeilenplatzhalter 15">
            <a:extLst>
              <a:ext uri="{FF2B5EF4-FFF2-40B4-BE49-F238E27FC236}">
                <a16:creationId xmlns:a16="http://schemas.microsoft.com/office/drawing/2014/main" id="{031762CF-6584-44E1-86FF-415EA31281B0}"/>
              </a:ext>
            </a:extLst>
          </p:cNvPr>
          <p:cNvSpPr>
            <a:spLocks noGrp="1"/>
          </p:cNvSpPr>
          <p:nvPr>
            <p:ph type="ftr" sz="quarter" idx="13"/>
          </p:nvPr>
        </p:nvSpPr>
        <p:spPr/>
        <p:txBody>
          <a:bodyPr/>
          <a:lstStyle/>
          <a:p>
            <a:r>
              <a:rPr lang="de-DE" smtClean="0"/>
              <a:t>SPV Arbeitskreis Sucht im Kreis Borken </a:t>
            </a:r>
            <a:endParaRPr lang="de-DE"/>
          </a:p>
        </p:txBody>
      </p:sp>
      <p:sp>
        <p:nvSpPr>
          <p:cNvPr id="17" name="Foliennummernplatzhalter 16">
            <a:extLst>
              <a:ext uri="{FF2B5EF4-FFF2-40B4-BE49-F238E27FC236}">
                <a16:creationId xmlns:a16="http://schemas.microsoft.com/office/drawing/2014/main" id="{BBC8F3C5-3AA4-4BEA-BB2B-197D3C638661}"/>
              </a:ext>
            </a:extLst>
          </p:cNvPr>
          <p:cNvSpPr>
            <a:spLocks noGrp="1"/>
          </p:cNvSpPr>
          <p:nvPr>
            <p:ph type="sldNum" sz="quarter" idx="14"/>
          </p:nvPr>
        </p:nvSpPr>
        <p:spPr/>
        <p:txBody>
          <a:bodyPr/>
          <a:lstStyle/>
          <a:p>
            <a:fld id="{BF344DED-EFD9-43CF-B03F-63CB95A15DF8}" type="slidenum">
              <a:rPr lang="de-DE" smtClean="0"/>
              <a:pPr/>
              <a:t>‹Nr.›</a:t>
            </a:fld>
            <a:endParaRPr lang="de-DE"/>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lie leer">
    <p:bg>
      <p:bgPr>
        <a:solidFill>
          <a:schemeClr val="bg1"/>
        </a:solidFill>
        <a:effectLst/>
      </p:bgPr>
    </p:bg>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84EB152F-5A9D-47D9-8224-9484ACE248E9}"/>
              </a:ext>
            </a:extLst>
          </p:cNvPr>
          <p:cNvSpPr>
            <a:spLocks noGrp="1"/>
          </p:cNvSpPr>
          <p:nvPr>
            <p:ph type="dt" sz="half" idx="10"/>
          </p:nvPr>
        </p:nvSpPr>
        <p:spPr/>
        <p:txBody>
          <a:bodyPr/>
          <a:lstStyle/>
          <a:p>
            <a:r>
              <a:rPr lang="de-DE" smtClean="0"/>
              <a:t>27.04.2023</a:t>
            </a:r>
            <a:endParaRPr lang="de-DE"/>
          </a:p>
        </p:txBody>
      </p:sp>
      <p:sp>
        <p:nvSpPr>
          <p:cNvPr id="3" name="Fußzeilenplatzhalter 2">
            <a:extLst>
              <a:ext uri="{FF2B5EF4-FFF2-40B4-BE49-F238E27FC236}">
                <a16:creationId xmlns:a16="http://schemas.microsoft.com/office/drawing/2014/main" id="{86254924-C4BB-43BE-96DB-9795D93B783D}"/>
              </a:ext>
            </a:extLst>
          </p:cNvPr>
          <p:cNvSpPr>
            <a:spLocks noGrp="1"/>
          </p:cNvSpPr>
          <p:nvPr>
            <p:ph type="ftr" sz="quarter" idx="11"/>
          </p:nvPr>
        </p:nvSpPr>
        <p:spPr/>
        <p:txBody>
          <a:bodyPr/>
          <a:lstStyle/>
          <a:p>
            <a:r>
              <a:rPr lang="de-DE" smtClean="0"/>
              <a:t>SPV Arbeitskreis Sucht im Kreis Borken </a:t>
            </a:r>
            <a:endParaRPr lang="de-DE"/>
          </a:p>
        </p:txBody>
      </p:sp>
      <p:sp>
        <p:nvSpPr>
          <p:cNvPr id="4" name="Foliennummernplatzhalter 3">
            <a:extLst>
              <a:ext uri="{FF2B5EF4-FFF2-40B4-BE49-F238E27FC236}">
                <a16:creationId xmlns:a16="http://schemas.microsoft.com/office/drawing/2014/main" id="{22CC1F68-8C51-483B-BDAD-39DC49F6242F}"/>
              </a:ext>
            </a:extLst>
          </p:cNvPr>
          <p:cNvSpPr>
            <a:spLocks noGrp="1"/>
          </p:cNvSpPr>
          <p:nvPr>
            <p:ph type="sldNum" sz="quarter" idx="12"/>
          </p:nvPr>
        </p:nvSpPr>
        <p:spPr/>
        <p:txBody>
          <a:bodyPr/>
          <a:lstStyle/>
          <a:p>
            <a:fld id="{BF344DED-EFD9-43CF-B03F-63CB95A15DF8}" type="slidenum">
              <a:rPr lang="de-DE" smtClean="0"/>
              <a:pPr/>
              <a:t>‹Nr.›</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chlussfolie">
    <p:bg>
      <p:bgPr>
        <a:solidFill>
          <a:schemeClr val="bg1"/>
        </a:solidFill>
        <a:effectLst/>
      </p:bgPr>
    </p:bg>
    <p:spTree>
      <p:nvGrpSpPr>
        <p:cNvPr id="1" name=""/>
        <p:cNvGrpSpPr/>
        <p:nvPr/>
      </p:nvGrpSpPr>
      <p:grpSpPr>
        <a:xfrm>
          <a:off x="0" y="0"/>
          <a:ext cx="0" cy="0"/>
          <a:chOff x="0" y="0"/>
          <a:chExt cx="0" cy="0"/>
        </a:xfrm>
      </p:grpSpPr>
      <p:sp>
        <p:nvSpPr>
          <p:cNvPr id="6" name="Text Placeholder 10"/>
          <p:cNvSpPr>
            <a:spLocks noGrp="1"/>
          </p:cNvSpPr>
          <p:nvPr>
            <p:ph type="body" sz="quarter" idx="11" hasCustomPrompt="1"/>
          </p:nvPr>
        </p:nvSpPr>
        <p:spPr>
          <a:xfrm>
            <a:off x="1584000" y="2735254"/>
            <a:ext cx="9000000" cy="3468735"/>
          </a:xfrm>
          <a:prstGeom prst="rect">
            <a:avLst/>
          </a:prstGeom>
        </p:spPr>
        <p:txBody>
          <a:bodyPr vert="horz" lIns="0" tIns="0" rIns="0" bIns="0"/>
          <a:lstStyle>
            <a:lvl1pPr marL="0" indent="0">
              <a:lnSpc>
                <a:spcPts val="2600"/>
              </a:lnSpc>
              <a:spcBef>
                <a:spcPts val="0"/>
              </a:spcBef>
              <a:buNone/>
              <a:defRPr sz="2000" b="0" i="0" baseline="0">
                <a:solidFill>
                  <a:srgbClr val="00325F"/>
                </a:solidFill>
                <a:latin typeface="+mn-lt"/>
                <a:cs typeface="Arial"/>
              </a:defRPr>
            </a:lvl1pPr>
            <a:lvl2pPr marL="216000" indent="-216000">
              <a:lnSpc>
                <a:spcPts val="2600"/>
              </a:lnSpc>
              <a:buClr>
                <a:srgbClr val="00325F"/>
              </a:buClr>
              <a:buSzPct val="120000"/>
              <a:buFont typeface="Symbol" pitchFamily="18" charset="2"/>
              <a:buChar char="-"/>
              <a:defRPr sz="2000">
                <a:solidFill>
                  <a:srgbClr val="00325F"/>
                </a:solidFill>
                <a:latin typeface="+mn-lt"/>
              </a:defRPr>
            </a:lvl2pPr>
            <a:lvl3pPr marL="864000" indent="-216000">
              <a:lnSpc>
                <a:spcPts val="2300"/>
              </a:lnSpc>
              <a:buFont typeface="Arial" pitchFamily="34" charset="0"/>
              <a:buChar char="–"/>
              <a:defRPr sz="1800" baseline="0">
                <a:latin typeface="Arial" pitchFamily="34" charset="0"/>
              </a:defRPr>
            </a:lvl3pPr>
            <a:lvl4pPr marL="1296000" indent="-216000">
              <a:lnSpc>
                <a:spcPts val="2300"/>
              </a:lnSpc>
              <a:buFont typeface="Arial" pitchFamily="34" charset="0"/>
              <a:buChar char="•"/>
              <a:defRPr sz="1800">
                <a:latin typeface="Arial" pitchFamily="34" charset="0"/>
              </a:defRPr>
            </a:lvl4pPr>
            <a:lvl5pPr marL="1728000" indent="-216000">
              <a:lnSpc>
                <a:spcPts val="2300"/>
              </a:lnSpc>
              <a:buFont typeface="Arial" pitchFamily="34" charset="0"/>
              <a:buChar char="–"/>
              <a:defRPr sz="1800">
                <a:latin typeface="Arial" pitchFamily="34" charset="0"/>
              </a:defRPr>
            </a:lvl5pPr>
          </a:lstStyle>
          <a:p>
            <a:pPr lvl="0"/>
            <a:r>
              <a:rPr lang="de-DE"/>
              <a:t>Fließtext Segoe erste </a:t>
            </a:r>
            <a:r>
              <a:rPr lang="de-DE" dirty="0"/>
              <a:t>Ebene, durch Klicken bearbeiten</a:t>
            </a:r>
          </a:p>
          <a:p>
            <a:pPr lvl="1"/>
            <a:r>
              <a:rPr lang="de-DE" dirty="0"/>
              <a:t>2. Textebene (Listendarstellung) durch Verwenden der ‚Einrücken-Taste‘</a:t>
            </a:r>
          </a:p>
        </p:txBody>
      </p:sp>
      <p:sp>
        <p:nvSpPr>
          <p:cNvPr id="2" name="Titel 1">
            <a:extLst>
              <a:ext uri="{FF2B5EF4-FFF2-40B4-BE49-F238E27FC236}">
                <a16:creationId xmlns:a16="http://schemas.microsoft.com/office/drawing/2014/main" id="{6AB10777-CCC7-4788-8DDB-56FBA5C7D03F}"/>
              </a:ext>
            </a:extLst>
          </p:cNvPr>
          <p:cNvSpPr>
            <a:spLocks noGrp="1"/>
          </p:cNvSpPr>
          <p:nvPr>
            <p:ph type="title"/>
          </p:nvPr>
        </p:nvSpPr>
        <p:spPr/>
        <p:txBody>
          <a:bodyPr/>
          <a:lstStyle/>
          <a:p>
            <a:r>
              <a:rPr lang="de-DE" smtClean="0"/>
              <a:t>Titelmasterformat durch Klicken bearbeiten</a:t>
            </a:r>
            <a:endParaRPr lang="de-DE"/>
          </a:p>
        </p:txBody>
      </p:sp>
      <p:sp>
        <p:nvSpPr>
          <p:cNvPr id="4" name="Datumsplatzhalter 3">
            <a:extLst>
              <a:ext uri="{FF2B5EF4-FFF2-40B4-BE49-F238E27FC236}">
                <a16:creationId xmlns:a16="http://schemas.microsoft.com/office/drawing/2014/main" id="{5941E55F-CE70-4F46-8A98-BCF5012A83B1}"/>
              </a:ext>
            </a:extLst>
          </p:cNvPr>
          <p:cNvSpPr>
            <a:spLocks noGrp="1"/>
          </p:cNvSpPr>
          <p:nvPr>
            <p:ph type="dt" sz="half" idx="12"/>
          </p:nvPr>
        </p:nvSpPr>
        <p:spPr/>
        <p:txBody>
          <a:bodyPr/>
          <a:lstStyle/>
          <a:p>
            <a:r>
              <a:rPr lang="de-DE" smtClean="0"/>
              <a:t>27.04.2023</a:t>
            </a:r>
            <a:endParaRPr lang="de-DE"/>
          </a:p>
        </p:txBody>
      </p:sp>
      <p:sp>
        <p:nvSpPr>
          <p:cNvPr id="5" name="Fußzeilenplatzhalter 4">
            <a:extLst>
              <a:ext uri="{FF2B5EF4-FFF2-40B4-BE49-F238E27FC236}">
                <a16:creationId xmlns:a16="http://schemas.microsoft.com/office/drawing/2014/main" id="{89EDB599-E769-4487-AA7B-01E341F9F2BF}"/>
              </a:ext>
            </a:extLst>
          </p:cNvPr>
          <p:cNvSpPr>
            <a:spLocks noGrp="1"/>
          </p:cNvSpPr>
          <p:nvPr>
            <p:ph type="ftr" sz="quarter" idx="13"/>
          </p:nvPr>
        </p:nvSpPr>
        <p:spPr/>
        <p:txBody>
          <a:bodyPr/>
          <a:lstStyle/>
          <a:p>
            <a:r>
              <a:rPr lang="de-DE" smtClean="0"/>
              <a:t>SPV Arbeitskreis Sucht im Kreis Borken </a:t>
            </a:r>
            <a:endParaRPr lang="de-DE"/>
          </a:p>
        </p:txBody>
      </p:sp>
      <p:sp>
        <p:nvSpPr>
          <p:cNvPr id="7" name="Foliennummernplatzhalter 6">
            <a:extLst>
              <a:ext uri="{FF2B5EF4-FFF2-40B4-BE49-F238E27FC236}">
                <a16:creationId xmlns:a16="http://schemas.microsoft.com/office/drawing/2014/main" id="{154EB5BC-032F-4E56-AFA0-B77B0F0F81FF}"/>
              </a:ext>
            </a:extLst>
          </p:cNvPr>
          <p:cNvSpPr>
            <a:spLocks noGrp="1"/>
          </p:cNvSpPr>
          <p:nvPr>
            <p:ph type="sldNum" sz="quarter" idx="14"/>
          </p:nvPr>
        </p:nvSpPr>
        <p:spPr/>
        <p:txBody>
          <a:bodyPr/>
          <a:lstStyle/>
          <a:p>
            <a:fld id="{BF344DED-EFD9-43CF-B03F-63CB95A15DF8}" type="slidenum">
              <a:rPr lang="de-DE" smtClean="0"/>
              <a:pPr/>
              <a:t>‹Nr.›</a:t>
            </a:fld>
            <a:endParaRPr lang="de-D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C7CE1-CF24-4769-8E31-F11C0108E215}"/>
              </a:ext>
            </a:extLst>
          </p:cNvPr>
          <p:cNvSpPr>
            <a:spLocks noGrp="1"/>
          </p:cNvSpPr>
          <p:nvPr>
            <p:ph type="ctrTitle"/>
          </p:nvPr>
        </p:nvSpPr>
        <p:spPr>
          <a:xfrm>
            <a:off x="1524199" y="1122363"/>
            <a:ext cx="9145191"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F0EFDCD-BE3D-4DDB-AF4A-186B85D5055C}"/>
              </a:ext>
            </a:extLst>
          </p:cNvPr>
          <p:cNvSpPr>
            <a:spLocks noGrp="1"/>
          </p:cNvSpPr>
          <p:nvPr>
            <p:ph type="subTitle" idx="1"/>
          </p:nvPr>
        </p:nvSpPr>
        <p:spPr>
          <a:xfrm>
            <a:off x="1524199" y="3602038"/>
            <a:ext cx="9145191"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383B262-866B-4270-93E4-AC1739FB0881}"/>
              </a:ext>
            </a:extLst>
          </p:cNvPr>
          <p:cNvSpPr>
            <a:spLocks noGrp="1"/>
          </p:cNvSpPr>
          <p:nvPr>
            <p:ph type="dt" sz="half" idx="10"/>
          </p:nvPr>
        </p:nvSpPr>
        <p:spPr/>
        <p:txBody>
          <a:bodyPr/>
          <a:lstStyle/>
          <a:p>
            <a:fld id="{FB1E6291-269F-4017-8EF3-5876289F47E8}" type="datetimeFigureOut">
              <a:rPr lang="en-US" smtClean="0"/>
              <a:t>10/19/2023</a:t>
            </a:fld>
            <a:endParaRPr lang="en-US"/>
          </a:p>
        </p:txBody>
      </p:sp>
      <p:sp>
        <p:nvSpPr>
          <p:cNvPr id="5" name="Footer Placeholder 4">
            <a:extLst>
              <a:ext uri="{FF2B5EF4-FFF2-40B4-BE49-F238E27FC236}">
                <a16:creationId xmlns:a16="http://schemas.microsoft.com/office/drawing/2014/main" id="{9DF42B51-4E84-4A41-8F59-7CE35D7E0D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977E09-57C8-4C3E-954F-1B43EAFCCD99}"/>
              </a:ext>
            </a:extLst>
          </p:cNvPr>
          <p:cNvSpPr>
            <a:spLocks noGrp="1"/>
          </p:cNvSpPr>
          <p:nvPr>
            <p:ph type="sldNum" sz="quarter" idx="12"/>
          </p:nvPr>
        </p:nvSpPr>
        <p:spPr/>
        <p:txBody>
          <a:bodyPr/>
          <a:lstStyle/>
          <a:p>
            <a:fld id="{7823D4CB-B0FD-47F7-BD03-A2F41CD6399B}" type="slidenum">
              <a:rPr lang="en-US" smtClean="0"/>
              <a:t>‹Nr.›</a:t>
            </a:fld>
            <a:endParaRPr lang="en-US"/>
          </a:p>
        </p:txBody>
      </p:sp>
    </p:spTree>
    <p:extLst>
      <p:ext uri="{BB962C8B-B14F-4D97-AF65-F5344CB8AC3E}">
        <p14:creationId xmlns:p14="http://schemas.microsoft.com/office/powerpoint/2010/main" val="27034047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45D5D-0A17-4704-AC14-E236B8C841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D6E078-C82F-497C-A0C8-50BBA0B7529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513E16-0EF4-4CF6-9B1B-8F036B00B784}"/>
              </a:ext>
            </a:extLst>
          </p:cNvPr>
          <p:cNvSpPr>
            <a:spLocks noGrp="1"/>
          </p:cNvSpPr>
          <p:nvPr>
            <p:ph type="dt" sz="half" idx="10"/>
          </p:nvPr>
        </p:nvSpPr>
        <p:spPr/>
        <p:txBody>
          <a:bodyPr/>
          <a:lstStyle/>
          <a:p>
            <a:fld id="{FB1E6291-269F-4017-8EF3-5876289F47E8}" type="datetimeFigureOut">
              <a:rPr lang="en-US" smtClean="0"/>
              <a:t>10/19/2023</a:t>
            </a:fld>
            <a:endParaRPr lang="en-US"/>
          </a:p>
        </p:txBody>
      </p:sp>
      <p:sp>
        <p:nvSpPr>
          <p:cNvPr id="5" name="Footer Placeholder 4">
            <a:extLst>
              <a:ext uri="{FF2B5EF4-FFF2-40B4-BE49-F238E27FC236}">
                <a16:creationId xmlns:a16="http://schemas.microsoft.com/office/drawing/2014/main" id="{CB2326B3-3FC3-4AF9-BB29-092FB225C4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271EDF-8AF7-4396-AED2-679902F63160}"/>
              </a:ext>
            </a:extLst>
          </p:cNvPr>
          <p:cNvSpPr>
            <a:spLocks noGrp="1"/>
          </p:cNvSpPr>
          <p:nvPr>
            <p:ph type="sldNum" sz="quarter" idx="12"/>
          </p:nvPr>
        </p:nvSpPr>
        <p:spPr/>
        <p:txBody>
          <a:bodyPr/>
          <a:lstStyle/>
          <a:p>
            <a:fld id="{7823D4CB-B0FD-47F7-BD03-A2F41CD6399B}" type="slidenum">
              <a:rPr lang="en-US" smtClean="0"/>
              <a:t>‹Nr.›</a:t>
            </a:fld>
            <a:endParaRPr lang="en-US"/>
          </a:p>
        </p:txBody>
      </p:sp>
    </p:spTree>
    <p:extLst>
      <p:ext uri="{BB962C8B-B14F-4D97-AF65-F5344CB8AC3E}">
        <p14:creationId xmlns:p14="http://schemas.microsoft.com/office/powerpoint/2010/main" val="27412493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000F1-E7BE-480D-8FA1-22C4E81A7C90}"/>
              </a:ext>
            </a:extLst>
          </p:cNvPr>
          <p:cNvSpPr>
            <a:spLocks noGrp="1"/>
          </p:cNvSpPr>
          <p:nvPr>
            <p:ph type="title"/>
          </p:nvPr>
        </p:nvSpPr>
        <p:spPr>
          <a:xfrm>
            <a:off x="831958" y="1709739"/>
            <a:ext cx="1051697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A85AEA-D145-4BFC-A001-48CC52997FC8}"/>
              </a:ext>
            </a:extLst>
          </p:cNvPr>
          <p:cNvSpPr>
            <a:spLocks noGrp="1"/>
          </p:cNvSpPr>
          <p:nvPr>
            <p:ph type="body" idx="1"/>
          </p:nvPr>
        </p:nvSpPr>
        <p:spPr>
          <a:xfrm>
            <a:off x="831958" y="4589464"/>
            <a:ext cx="1051697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49D5716-6110-489F-8770-FE5A20CB36AE}"/>
              </a:ext>
            </a:extLst>
          </p:cNvPr>
          <p:cNvSpPr>
            <a:spLocks noGrp="1"/>
          </p:cNvSpPr>
          <p:nvPr>
            <p:ph type="dt" sz="half" idx="10"/>
          </p:nvPr>
        </p:nvSpPr>
        <p:spPr/>
        <p:txBody>
          <a:bodyPr/>
          <a:lstStyle/>
          <a:p>
            <a:fld id="{FB1E6291-269F-4017-8EF3-5876289F47E8}" type="datetimeFigureOut">
              <a:rPr lang="en-US" smtClean="0"/>
              <a:t>10/19/2023</a:t>
            </a:fld>
            <a:endParaRPr lang="en-US"/>
          </a:p>
        </p:txBody>
      </p:sp>
      <p:sp>
        <p:nvSpPr>
          <p:cNvPr id="5" name="Footer Placeholder 4">
            <a:extLst>
              <a:ext uri="{FF2B5EF4-FFF2-40B4-BE49-F238E27FC236}">
                <a16:creationId xmlns:a16="http://schemas.microsoft.com/office/drawing/2014/main" id="{A1BF841E-AFAF-4213-9325-19F9B9CBA7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FAF83B-EC5E-4C1B-A09F-53AEA04F5024}"/>
              </a:ext>
            </a:extLst>
          </p:cNvPr>
          <p:cNvSpPr>
            <a:spLocks noGrp="1"/>
          </p:cNvSpPr>
          <p:nvPr>
            <p:ph type="sldNum" sz="quarter" idx="12"/>
          </p:nvPr>
        </p:nvSpPr>
        <p:spPr/>
        <p:txBody>
          <a:bodyPr/>
          <a:lstStyle/>
          <a:p>
            <a:fld id="{7823D4CB-B0FD-47F7-BD03-A2F41CD6399B}" type="slidenum">
              <a:rPr lang="en-US" smtClean="0"/>
              <a:t>‹Nr.›</a:t>
            </a:fld>
            <a:endParaRPr lang="en-US"/>
          </a:p>
        </p:txBody>
      </p:sp>
    </p:spTree>
    <p:extLst>
      <p:ext uri="{BB962C8B-B14F-4D97-AF65-F5344CB8AC3E}">
        <p14:creationId xmlns:p14="http://schemas.microsoft.com/office/powerpoint/2010/main" val="21354356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36DB5-D9B5-45A4-827B-147A00871F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61C6FA-CB1B-4844-9762-AA1813A76D1A}"/>
              </a:ext>
            </a:extLst>
          </p:cNvPr>
          <p:cNvSpPr>
            <a:spLocks noGrp="1"/>
          </p:cNvSpPr>
          <p:nvPr>
            <p:ph sz="half" idx="1"/>
          </p:nvPr>
        </p:nvSpPr>
        <p:spPr>
          <a:xfrm>
            <a:off x="838309" y="1825625"/>
            <a:ext cx="518227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AE7235F-AD27-45E4-AEE1-C0FF028483AB}"/>
              </a:ext>
            </a:extLst>
          </p:cNvPr>
          <p:cNvSpPr>
            <a:spLocks noGrp="1"/>
          </p:cNvSpPr>
          <p:nvPr>
            <p:ph sz="half" idx="2"/>
          </p:nvPr>
        </p:nvSpPr>
        <p:spPr>
          <a:xfrm>
            <a:off x="6173004" y="1825625"/>
            <a:ext cx="518227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229869F-3CE4-4382-A2E1-32453CA453E9}"/>
              </a:ext>
            </a:extLst>
          </p:cNvPr>
          <p:cNvSpPr>
            <a:spLocks noGrp="1"/>
          </p:cNvSpPr>
          <p:nvPr>
            <p:ph type="dt" sz="half" idx="10"/>
          </p:nvPr>
        </p:nvSpPr>
        <p:spPr/>
        <p:txBody>
          <a:bodyPr/>
          <a:lstStyle/>
          <a:p>
            <a:fld id="{FB1E6291-269F-4017-8EF3-5876289F47E8}" type="datetimeFigureOut">
              <a:rPr lang="en-US" smtClean="0"/>
              <a:t>10/19/2023</a:t>
            </a:fld>
            <a:endParaRPr lang="en-US"/>
          </a:p>
        </p:txBody>
      </p:sp>
      <p:sp>
        <p:nvSpPr>
          <p:cNvPr id="6" name="Footer Placeholder 5">
            <a:extLst>
              <a:ext uri="{FF2B5EF4-FFF2-40B4-BE49-F238E27FC236}">
                <a16:creationId xmlns:a16="http://schemas.microsoft.com/office/drawing/2014/main" id="{008C1231-C522-48AE-8BE2-6E4B7EFD87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7896FE-83CB-40A0-8118-9CA13F89E079}"/>
              </a:ext>
            </a:extLst>
          </p:cNvPr>
          <p:cNvSpPr>
            <a:spLocks noGrp="1"/>
          </p:cNvSpPr>
          <p:nvPr>
            <p:ph type="sldNum" sz="quarter" idx="12"/>
          </p:nvPr>
        </p:nvSpPr>
        <p:spPr/>
        <p:txBody>
          <a:bodyPr/>
          <a:lstStyle/>
          <a:p>
            <a:fld id="{7823D4CB-B0FD-47F7-BD03-A2F41CD6399B}" type="slidenum">
              <a:rPr lang="en-US" smtClean="0"/>
              <a:t>‹Nr.›</a:t>
            </a:fld>
            <a:endParaRPr lang="en-US"/>
          </a:p>
        </p:txBody>
      </p:sp>
    </p:spTree>
    <p:extLst>
      <p:ext uri="{BB962C8B-B14F-4D97-AF65-F5344CB8AC3E}">
        <p14:creationId xmlns:p14="http://schemas.microsoft.com/office/powerpoint/2010/main" val="37850344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2977D-23A9-4896-A375-0B6F9CD2CDE3}"/>
              </a:ext>
            </a:extLst>
          </p:cNvPr>
          <p:cNvSpPr>
            <a:spLocks noGrp="1"/>
          </p:cNvSpPr>
          <p:nvPr>
            <p:ph type="title"/>
          </p:nvPr>
        </p:nvSpPr>
        <p:spPr>
          <a:xfrm>
            <a:off x="839897" y="365126"/>
            <a:ext cx="1051697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BE1C793-23E2-4FF5-BAF6-9903DBB11173}"/>
              </a:ext>
            </a:extLst>
          </p:cNvPr>
          <p:cNvSpPr>
            <a:spLocks noGrp="1"/>
          </p:cNvSpPr>
          <p:nvPr>
            <p:ph type="body" idx="1"/>
          </p:nvPr>
        </p:nvSpPr>
        <p:spPr>
          <a:xfrm>
            <a:off x="839898" y="1681163"/>
            <a:ext cx="515845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1ECD011-E09F-4315-8433-F2BA90B46C63}"/>
              </a:ext>
            </a:extLst>
          </p:cNvPr>
          <p:cNvSpPr>
            <a:spLocks noGrp="1"/>
          </p:cNvSpPr>
          <p:nvPr>
            <p:ph sz="half" idx="2"/>
          </p:nvPr>
        </p:nvSpPr>
        <p:spPr>
          <a:xfrm>
            <a:off x="839898" y="2505075"/>
            <a:ext cx="5158459"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F4A5A92-FE3C-40C2-8184-C98439665014}"/>
              </a:ext>
            </a:extLst>
          </p:cNvPr>
          <p:cNvSpPr>
            <a:spLocks noGrp="1"/>
          </p:cNvSpPr>
          <p:nvPr>
            <p:ph type="body" sz="quarter" idx="3"/>
          </p:nvPr>
        </p:nvSpPr>
        <p:spPr>
          <a:xfrm>
            <a:off x="6173004" y="1681163"/>
            <a:ext cx="518386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5580D5E-1B46-4135-9B15-5997089E1B5E}"/>
              </a:ext>
            </a:extLst>
          </p:cNvPr>
          <p:cNvSpPr>
            <a:spLocks noGrp="1"/>
          </p:cNvSpPr>
          <p:nvPr>
            <p:ph sz="quarter" idx="4"/>
          </p:nvPr>
        </p:nvSpPr>
        <p:spPr>
          <a:xfrm>
            <a:off x="6173004" y="2505075"/>
            <a:ext cx="5183863"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D032408-E244-41F9-81A9-64246E8B0B6B}"/>
              </a:ext>
            </a:extLst>
          </p:cNvPr>
          <p:cNvSpPr>
            <a:spLocks noGrp="1"/>
          </p:cNvSpPr>
          <p:nvPr>
            <p:ph type="dt" sz="half" idx="10"/>
          </p:nvPr>
        </p:nvSpPr>
        <p:spPr/>
        <p:txBody>
          <a:bodyPr/>
          <a:lstStyle/>
          <a:p>
            <a:fld id="{FB1E6291-269F-4017-8EF3-5876289F47E8}" type="datetimeFigureOut">
              <a:rPr lang="en-US" smtClean="0"/>
              <a:t>10/19/2023</a:t>
            </a:fld>
            <a:endParaRPr lang="en-US"/>
          </a:p>
        </p:txBody>
      </p:sp>
      <p:sp>
        <p:nvSpPr>
          <p:cNvPr id="8" name="Footer Placeholder 7">
            <a:extLst>
              <a:ext uri="{FF2B5EF4-FFF2-40B4-BE49-F238E27FC236}">
                <a16:creationId xmlns:a16="http://schemas.microsoft.com/office/drawing/2014/main" id="{5A82FAA3-9CB6-4952-8136-68D47D2594B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20B73CF-004E-4FBE-963D-6F55BE8B211B}"/>
              </a:ext>
            </a:extLst>
          </p:cNvPr>
          <p:cNvSpPr>
            <a:spLocks noGrp="1"/>
          </p:cNvSpPr>
          <p:nvPr>
            <p:ph type="sldNum" sz="quarter" idx="12"/>
          </p:nvPr>
        </p:nvSpPr>
        <p:spPr/>
        <p:txBody>
          <a:bodyPr/>
          <a:lstStyle/>
          <a:p>
            <a:fld id="{7823D4CB-B0FD-47F7-BD03-A2F41CD6399B}" type="slidenum">
              <a:rPr lang="en-US" smtClean="0"/>
              <a:t>‹Nr.›</a:t>
            </a:fld>
            <a:endParaRPr lang="en-US"/>
          </a:p>
        </p:txBody>
      </p:sp>
    </p:spTree>
    <p:extLst>
      <p:ext uri="{BB962C8B-B14F-4D97-AF65-F5344CB8AC3E}">
        <p14:creationId xmlns:p14="http://schemas.microsoft.com/office/powerpoint/2010/main" val="34722080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D51FB-5945-46A0-953E-3A39D2D64F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682D69A-DF76-45B4-BB46-239B01B6A37C}"/>
              </a:ext>
            </a:extLst>
          </p:cNvPr>
          <p:cNvSpPr>
            <a:spLocks noGrp="1"/>
          </p:cNvSpPr>
          <p:nvPr>
            <p:ph type="dt" sz="half" idx="10"/>
          </p:nvPr>
        </p:nvSpPr>
        <p:spPr/>
        <p:txBody>
          <a:bodyPr/>
          <a:lstStyle/>
          <a:p>
            <a:fld id="{FB1E6291-269F-4017-8EF3-5876289F47E8}" type="datetimeFigureOut">
              <a:rPr lang="en-US" smtClean="0"/>
              <a:t>10/19/2023</a:t>
            </a:fld>
            <a:endParaRPr lang="en-US"/>
          </a:p>
        </p:txBody>
      </p:sp>
      <p:sp>
        <p:nvSpPr>
          <p:cNvPr id="4" name="Footer Placeholder 3">
            <a:extLst>
              <a:ext uri="{FF2B5EF4-FFF2-40B4-BE49-F238E27FC236}">
                <a16:creationId xmlns:a16="http://schemas.microsoft.com/office/drawing/2014/main" id="{51A76ECF-D5BF-4BC2-95DC-1B7FB18A7B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268F7C-86E4-4733-AE91-74F096ACA927}"/>
              </a:ext>
            </a:extLst>
          </p:cNvPr>
          <p:cNvSpPr>
            <a:spLocks noGrp="1"/>
          </p:cNvSpPr>
          <p:nvPr>
            <p:ph type="sldNum" sz="quarter" idx="12"/>
          </p:nvPr>
        </p:nvSpPr>
        <p:spPr/>
        <p:txBody>
          <a:bodyPr/>
          <a:lstStyle/>
          <a:p>
            <a:fld id="{7823D4CB-B0FD-47F7-BD03-A2F41CD6399B}" type="slidenum">
              <a:rPr lang="en-US" smtClean="0"/>
              <a:t>‹Nr.›</a:t>
            </a:fld>
            <a:endParaRPr lang="en-US"/>
          </a:p>
        </p:txBody>
      </p:sp>
    </p:spTree>
    <p:extLst>
      <p:ext uri="{BB962C8B-B14F-4D97-AF65-F5344CB8AC3E}">
        <p14:creationId xmlns:p14="http://schemas.microsoft.com/office/powerpoint/2010/main" val="850180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2EFC07-23DE-42DC-8898-3D23F50E7CD6}"/>
              </a:ext>
            </a:extLst>
          </p:cNvPr>
          <p:cNvSpPr>
            <a:spLocks noGrp="1"/>
          </p:cNvSpPr>
          <p:nvPr>
            <p:ph type="dt" sz="half" idx="10"/>
          </p:nvPr>
        </p:nvSpPr>
        <p:spPr/>
        <p:txBody>
          <a:bodyPr/>
          <a:lstStyle/>
          <a:p>
            <a:fld id="{FB1E6291-269F-4017-8EF3-5876289F47E8}" type="datetimeFigureOut">
              <a:rPr lang="en-US" smtClean="0"/>
              <a:t>10/19/2023</a:t>
            </a:fld>
            <a:endParaRPr lang="en-US"/>
          </a:p>
        </p:txBody>
      </p:sp>
      <p:sp>
        <p:nvSpPr>
          <p:cNvPr id="3" name="Footer Placeholder 2">
            <a:extLst>
              <a:ext uri="{FF2B5EF4-FFF2-40B4-BE49-F238E27FC236}">
                <a16:creationId xmlns:a16="http://schemas.microsoft.com/office/drawing/2014/main" id="{65A54AAF-0D39-41F9-A739-48D8AC24C96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AC40F39-43DB-40AC-88DF-DB040AB0E77B}"/>
              </a:ext>
            </a:extLst>
          </p:cNvPr>
          <p:cNvSpPr>
            <a:spLocks noGrp="1"/>
          </p:cNvSpPr>
          <p:nvPr>
            <p:ph type="sldNum" sz="quarter" idx="12"/>
          </p:nvPr>
        </p:nvSpPr>
        <p:spPr/>
        <p:txBody>
          <a:bodyPr/>
          <a:lstStyle/>
          <a:p>
            <a:fld id="{7823D4CB-B0FD-47F7-BD03-A2F41CD6399B}" type="slidenum">
              <a:rPr lang="en-US" smtClean="0"/>
              <a:t>‹Nr.›</a:t>
            </a:fld>
            <a:endParaRPr lang="en-US"/>
          </a:p>
        </p:txBody>
      </p:sp>
    </p:spTree>
    <p:extLst>
      <p:ext uri="{BB962C8B-B14F-4D97-AF65-F5344CB8AC3E}">
        <p14:creationId xmlns:p14="http://schemas.microsoft.com/office/powerpoint/2010/main" val="3022562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1EA9E-4C45-48CD-A3CF-0FB168D8E425}"/>
              </a:ext>
            </a:extLst>
          </p:cNvPr>
          <p:cNvSpPr>
            <a:spLocks noGrp="1"/>
          </p:cNvSpPr>
          <p:nvPr>
            <p:ph type="title"/>
          </p:nvPr>
        </p:nvSpPr>
        <p:spPr>
          <a:xfrm>
            <a:off x="839898" y="457200"/>
            <a:ext cx="3932749"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047143C-61A4-4C82-ADEE-1E2278CF038D}"/>
              </a:ext>
            </a:extLst>
          </p:cNvPr>
          <p:cNvSpPr>
            <a:spLocks noGrp="1"/>
          </p:cNvSpPr>
          <p:nvPr>
            <p:ph idx="1"/>
          </p:nvPr>
        </p:nvSpPr>
        <p:spPr>
          <a:xfrm>
            <a:off x="5183863" y="987426"/>
            <a:ext cx="617300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BAA36CA-F425-4C5C-AFFF-9B219B733615}"/>
              </a:ext>
            </a:extLst>
          </p:cNvPr>
          <p:cNvSpPr>
            <a:spLocks noGrp="1"/>
          </p:cNvSpPr>
          <p:nvPr>
            <p:ph type="body" sz="half" idx="2"/>
          </p:nvPr>
        </p:nvSpPr>
        <p:spPr>
          <a:xfrm>
            <a:off x="839898" y="2057400"/>
            <a:ext cx="393274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E842C94-03AE-4EB3-87EB-CAC01785F2C0}"/>
              </a:ext>
            </a:extLst>
          </p:cNvPr>
          <p:cNvSpPr>
            <a:spLocks noGrp="1"/>
          </p:cNvSpPr>
          <p:nvPr>
            <p:ph type="dt" sz="half" idx="10"/>
          </p:nvPr>
        </p:nvSpPr>
        <p:spPr/>
        <p:txBody>
          <a:bodyPr/>
          <a:lstStyle/>
          <a:p>
            <a:fld id="{FB1E6291-269F-4017-8EF3-5876289F47E8}" type="datetimeFigureOut">
              <a:rPr lang="en-US" smtClean="0"/>
              <a:t>10/19/2023</a:t>
            </a:fld>
            <a:endParaRPr lang="en-US"/>
          </a:p>
        </p:txBody>
      </p:sp>
      <p:sp>
        <p:nvSpPr>
          <p:cNvPr id="6" name="Footer Placeholder 5">
            <a:extLst>
              <a:ext uri="{FF2B5EF4-FFF2-40B4-BE49-F238E27FC236}">
                <a16:creationId xmlns:a16="http://schemas.microsoft.com/office/drawing/2014/main" id="{E47E987A-F033-418F-9EB9-667BA7F2C8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487739-01F6-45D6-82FC-DF5FB96CB179}"/>
              </a:ext>
            </a:extLst>
          </p:cNvPr>
          <p:cNvSpPr>
            <a:spLocks noGrp="1"/>
          </p:cNvSpPr>
          <p:nvPr>
            <p:ph type="sldNum" sz="quarter" idx="12"/>
          </p:nvPr>
        </p:nvSpPr>
        <p:spPr/>
        <p:txBody>
          <a:bodyPr/>
          <a:lstStyle/>
          <a:p>
            <a:fld id="{7823D4CB-B0FD-47F7-BD03-A2F41CD6399B}" type="slidenum">
              <a:rPr lang="en-US" smtClean="0"/>
              <a:t>‹Nr.›</a:t>
            </a:fld>
            <a:endParaRPr lang="en-US"/>
          </a:p>
        </p:txBody>
      </p:sp>
    </p:spTree>
    <p:extLst>
      <p:ext uri="{BB962C8B-B14F-4D97-AF65-F5344CB8AC3E}">
        <p14:creationId xmlns:p14="http://schemas.microsoft.com/office/powerpoint/2010/main" val="19863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rtfolie Alternativ">
    <p:bg>
      <p:bgPr>
        <a:solidFill>
          <a:schemeClr val="bg1"/>
        </a:solidFill>
        <a:effectLst/>
      </p:bgPr>
    </p:bg>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324000" y="5364608"/>
            <a:ext cx="11521500" cy="610200"/>
          </a:xfrm>
          <a:prstGeom prst="rect">
            <a:avLst/>
          </a:prstGeom>
        </p:spPr>
        <p:txBody>
          <a:bodyPr vert="horz" lIns="0" tIns="0" rIns="0" bIns="0"/>
          <a:lstStyle>
            <a:lvl1pPr algn="l">
              <a:lnSpc>
                <a:spcPts val="4600"/>
              </a:lnSpc>
              <a:defRPr sz="3800" b="0" i="0" baseline="0">
                <a:solidFill>
                  <a:srgbClr val="00559D"/>
                </a:solidFill>
                <a:latin typeface="+mj-lt"/>
                <a:cs typeface="Arial"/>
              </a:defRPr>
            </a:lvl1pPr>
          </a:lstStyle>
          <a:p>
            <a:r>
              <a:rPr lang="de-DE" dirty="0"/>
              <a:t>Titel bearbeiten</a:t>
            </a:r>
          </a:p>
        </p:txBody>
      </p:sp>
      <p:sp>
        <p:nvSpPr>
          <p:cNvPr id="10" name="Text Placeholder 10"/>
          <p:cNvSpPr>
            <a:spLocks noGrp="1"/>
          </p:cNvSpPr>
          <p:nvPr>
            <p:ph type="body" sz="quarter" idx="10" hasCustomPrompt="1"/>
          </p:nvPr>
        </p:nvSpPr>
        <p:spPr>
          <a:xfrm>
            <a:off x="324000" y="5985328"/>
            <a:ext cx="11521500" cy="396000"/>
          </a:xfrm>
          <a:prstGeom prst="rect">
            <a:avLst/>
          </a:prstGeom>
        </p:spPr>
        <p:txBody>
          <a:bodyPr vert="horz" lIns="0" tIns="0" rIns="0" bIns="0"/>
          <a:lstStyle>
            <a:lvl1pPr marL="0" indent="0">
              <a:lnSpc>
                <a:spcPts val="2600"/>
              </a:lnSpc>
              <a:spcBef>
                <a:spcPts val="0"/>
              </a:spcBef>
              <a:buNone/>
              <a:defRPr sz="2000" b="0" i="0">
                <a:solidFill>
                  <a:srgbClr val="00325F"/>
                </a:solidFill>
                <a:latin typeface="+mj-lt"/>
                <a:cs typeface="Arial"/>
              </a:defRPr>
            </a:lvl1pPr>
          </a:lstStyle>
          <a:p>
            <a:pPr lvl="0"/>
            <a:r>
              <a:rPr lang="de-DE" dirty="0"/>
              <a:t>Untertitel bearbeiten</a:t>
            </a:r>
          </a:p>
        </p:txBody>
      </p:sp>
      <p:sp>
        <p:nvSpPr>
          <p:cNvPr id="15" name="Picture Placeholder 13"/>
          <p:cNvSpPr>
            <a:spLocks noGrp="1"/>
          </p:cNvSpPr>
          <p:nvPr>
            <p:ph type="pic" sz="quarter" idx="11" hasCustomPrompt="1"/>
          </p:nvPr>
        </p:nvSpPr>
        <p:spPr>
          <a:xfrm>
            <a:off x="0" y="0"/>
            <a:ext cx="12193588" cy="4797152"/>
          </a:xfrm>
          <a:prstGeom prst="rect">
            <a:avLst/>
          </a:prstGeom>
          <a:solidFill>
            <a:schemeClr val="bg1">
              <a:lumMod val="95000"/>
            </a:schemeClr>
          </a:solidFill>
        </p:spPr>
        <p:txBody>
          <a:bodyPr vert="horz" anchor="ctr"/>
          <a:lstStyle>
            <a:lvl1pPr algn="ctr">
              <a:buNone/>
              <a:defRPr sz="1600" i="0" baseline="0">
                <a:latin typeface="+mn-lt"/>
                <a:cs typeface="Arial"/>
              </a:defRPr>
            </a:lvl1pPr>
          </a:lstStyle>
          <a:p>
            <a:r>
              <a:rPr lang="de-DE" dirty="0"/>
              <a:t/>
            </a:r>
            <a:br>
              <a:rPr lang="de-DE" dirty="0"/>
            </a:br>
            <a:r>
              <a:rPr lang="de-DE" dirty="0"/>
              <a:t/>
            </a:r>
            <a:br>
              <a:rPr lang="de-DE" dirty="0"/>
            </a:br>
            <a:r>
              <a:rPr lang="de-DE" dirty="0"/>
              <a:t/>
            </a:r>
            <a:br>
              <a:rPr lang="de-DE" dirty="0"/>
            </a:br>
            <a:r>
              <a:rPr lang="de-DE" dirty="0"/>
              <a:t/>
            </a:r>
            <a:br>
              <a:rPr lang="de-DE" dirty="0"/>
            </a:br>
            <a:r>
              <a:rPr lang="de-DE" dirty="0"/>
              <a:t>Bild durch Klicken auf das Symbol hinzufügen.</a:t>
            </a:r>
          </a:p>
        </p:txBody>
      </p:sp>
      <p:sp>
        <p:nvSpPr>
          <p:cNvPr id="2" name="Datumsplatzhalter 1">
            <a:extLst>
              <a:ext uri="{FF2B5EF4-FFF2-40B4-BE49-F238E27FC236}">
                <a16:creationId xmlns:a16="http://schemas.microsoft.com/office/drawing/2014/main" id="{6B221D37-3C7F-4F54-A7B6-3F0D2458DEA3}"/>
              </a:ext>
            </a:extLst>
          </p:cNvPr>
          <p:cNvSpPr>
            <a:spLocks noGrp="1"/>
          </p:cNvSpPr>
          <p:nvPr>
            <p:ph type="dt" sz="half" idx="12"/>
          </p:nvPr>
        </p:nvSpPr>
        <p:spPr/>
        <p:txBody>
          <a:bodyPr/>
          <a:lstStyle/>
          <a:p>
            <a:r>
              <a:rPr lang="de-DE" smtClean="0"/>
              <a:t>27.04.2023</a:t>
            </a:r>
            <a:endParaRPr lang="de-DE"/>
          </a:p>
        </p:txBody>
      </p:sp>
      <p:sp>
        <p:nvSpPr>
          <p:cNvPr id="3" name="Fußzeilenplatzhalter 2">
            <a:extLst>
              <a:ext uri="{FF2B5EF4-FFF2-40B4-BE49-F238E27FC236}">
                <a16:creationId xmlns:a16="http://schemas.microsoft.com/office/drawing/2014/main" id="{FE8CE9B4-8E7A-40DC-9044-65CFFDA97C32}"/>
              </a:ext>
            </a:extLst>
          </p:cNvPr>
          <p:cNvSpPr>
            <a:spLocks noGrp="1"/>
          </p:cNvSpPr>
          <p:nvPr>
            <p:ph type="ftr" sz="quarter" idx="13"/>
          </p:nvPr>
        </p:nvSpPr>
        <p:spPr/>
        <p:txBody>
          <a:bodyPr/>
          <a:lstStyle/>
          <a:p>
            <a:r>
              <a:rPr lang="de-DE" smtClean="0"/>
              <a:t>SPV Arbeitskreis Sucht im Kreis Borken </a:t>
            </a:r>
            <a:endParaRPr lang="de-DE"/>
          </a:p>
        </p:txBody>
      </p:sp>
      <p:sp>
        <p:nvSpPr>
          <p:cNvPr id="4" name="Foliennummernplatzhalter 3">
            <a:extLst>
              <a:ext uri="{FF2B5EF4-FFF2-40B4-BE49-F238E27FC236}">
                <a16:creationId xmlns:a16="http://schemas.microsoft.com/office/drawing/2014/main" id="{88225E27-6D80-406F-8700-FD384698ACDC}"/>
              </a:ext>
            </a:extLst>
          </p:cNvPr>
          <p:cNvSpPr>
            <a:spLocks noGrp="1"/>
          </p:cNvSpPr>
          <p:nvPr>
            <p:ph type="sldNum" sz="quarter" idx="14"/>
          </p:nvPr>
        </p:nvSpPr>
        <p:spPr/>
        <p:txBody>
          <a:bodyPr/>
          <a:lstStyle/>
          <a:p>
            <a:fld id="{BF344DED-EFD9-43CF-B03F-63CB95A15DF8}" type="slidenum">
              <a:rPr lang="de-DE" smtClean="0"/>
              <a:pPr/>
              <a:t>‹Nr.›</a:t>
            </a:fld>
            <a:endParaRPr lang="de-DE"/>
          </a:p>
        </p:txBody>
      </p:sp>
    </p:spTree>
    <p:extLst>
      <p:ext uri="{BB962C8B-B14F-4D97-AF65-F5344CB8AC3E}">
        <p14:creationId xmlns:p14="http://schemas.microsoft.com/office/powerpoint/2010/main" val="376649903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848C7-1670-4C6A-BF8B-43C9FA757E8D}"/>
              </a:ext>
            </a:extLst>
          </p:cNvPr>
          <p:cNvSpPr>
            <a:spLocks noGrp="1"/>
          </p:cNvSpPr>
          <p:nvPr>
            <p:ph type="title"/>
          </p:nvPr>
        </p:nvSpPr>
        <p:spPr>
          <a:xfrm>
            <a:off x="839898" y="457200"/>
            <a:ext cx="3932749"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521C3B-DF11-4406-8A51-8996E30F3701}"/>
              </a:ext>
            </a:extLst>
          </p:cNvPr>
          <p:cNvSpPr>
            <a:spLocks noGrp="1"/>
          </p:cNvSpPr>
          <p:nvPr>
            <p:ph type="pic" idx="1"/>
          </p:nvPr>
        </p:nvSpPr>
        <p:spPr>
          <a:xfrm>
            <a:off x="5183863" y="987426"/>
            <a:ext cx="6173004"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76FF02A-950E-465C-B541-59A1CC389E16}"/>
              </a:ext>
            </a:extLst>
          </p:cNvPr>
          <p:cNvSpPr>
            <a:spLocks noGrp="1"/>
          </p:cNvSpPr>
          <p:nvPr>
            <p:ph type="body" sz="half" idx="2"/>
          </p:nvPr>
        </p:nvSpPr>
        <p:spPr>
          <a:xfrm>
            <a:off x="839898" y="2057400"/>
            <a:ext cx="393274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17390D5-5DF1-4B28-BE8D-06C5E81E7F97}"/>
              </a:ext>
            </a:extLst>
          </p:cNvPr>
          <p:cNvSpPr>
            <a:spLocks noGrp="1"/>
          </p:cNvSpPr>
          <p:nvPr>
            <p:ph type="dt" sz="half" idx="10"/>
          </p:nvPr>
        </p:nvSpPr>
        <p:spPr/>
        <p:txBody>
          <a:bodyPr/>
          <a:lstStyle/>
          <a:p>
            <a:fld id="{FB1E6291-269F-4017-8EF3-5876289F47E8}" type="datetimeFigureOut">
              <a:rPr lang="en-US" smtClean="0"/>
              <a:t>10/19/2023</a:t>
            </a:fld>
            <a:endParaRPr lang="en-US"/>
          </a:p>
        </p:txBody>
      </p:sp>
      <p:sp>
        <p:nvSpPr>
          <p:cNvPr id="6" name="Footer Placeholder 5">
            <a:extLst>
              <a:ext uri="{FF2B5EF4-FFF2-40B4-BE49-F238E27FC236}">
                <a16:creationId xmlns:a16="http://schemas.microsoft.com/office/drawing/2014/main" id="{EF411D92-FB45-4F82-8C06-5394EAC853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2BA03E-0BA3-4704-A3B3-92946D329800}"/>
              </a:ext>
            </a:extLst>
          </p:cNvPr>
          <p:cNvSpPr>
            <a:spLocks noGrp="1"/>
          </p:cNvSpPr>
          <p:nvPr>
            <p:ph type="sldNum" sz="quarter" idx="12"/>
          </p:nvPr>
        </p:nvSpPr>
        <p:spPr/>
        <p:txBody>
          <a:bodyPr/>
          <a:lstStyle/>
          <a:p>
            <a:fld id="{7823D4CB-B0FD-47F7-BD03-A2F41CD6399B}" type="slidenum">
              <a:rPr lang="en-US" smtClean="0"/>
              <a:t>‹Nr.›</a:t>
            </a:fld>
            <a:endParaRPr lang="en-US"/>
          </a:p>
        </p:txBody>
      </p:sp>
    </p:spTree>
    <p:extLst>
      <p:ext uri="{BB962C8B-B14F-4D97-AF65-F5344CB8AC3E}">
        <p14:creationId xmlns:p14="http://schemas.microsoft.com/office/powerpoint/2010/main" val="6176839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43B21-8A2F-451E-890D-2A775ECF36E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90436B5-60A8-49A2-A02A-E2E72B07DAA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CE28E4-AC8C-45FF-82B1-A9703C4E2202}"/>
              </a:ext>
            </a:extLst>
          </p:cNvPr>
          <p:cNvSpPr>
            <a:spLocks noGrp="1"/>
          </p:cNvSpPr>
          <p:nvPr>
            <p:ph type="dt" sz="half" idx="10"/>
          </p:nvPr>
        </p:nvSpPr>
        <p:spPr/>
        <p:txBody>
          <a:bodyPr/>
          <a:lstStyle/>
          <a:p>
            <a:fld id="{FB1E6291-269F-4017-8EF3-5876289F47E8}" type="datetimeFigureOut">
              <a:rPr lang="en-US" smtClean="0"/>
              <a:t>10/19/2023</a:t>
            </a:fld>
            <a:endParaRPr lang="en-US"/>
          </a:p>
        </p:txBody>
      </p:sp>
      <p:sp>
        <p:nvSpPr>
          <p:cNvPr id="5" name="Footer Placeholder 4">
            <a:extLst>
              <a:ext uri="{FF2B5EF4-FFF2-40B4-BE49-F238E27FC236}">
                <a16:creationId xmlns:a16="http://schemas.microsoft.com/office/drawing/2014/main" id="{DDF6F3B1-DF23-4CAA-A87C-FC2E785BFD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77FF59-AA5D-4FCB-A49B-02F1F62C6108}"/>
              </a:ext>
            </a:extLst>
          </p:cNvPr>
          <p:cNvSpPr>
            <a:spLocks noGrp="1"/>
          </p:cNvSpPr>
          <p:nvPr>
            <p:ph type="sldNum" sz="quarter" idx="12"/>
          </p:nvPr>
        </p:nvSpPr>
        <p:spPr/>
        <p:txBody>
          <a:bodyPr/>
          <a:lstStyle/>
          <a:p>
            <a:fld id="{7823D4CB-B0FD-47F7-BD03-A2F41CD6399B}" type="slidenum">
              <a:rPr lang="en-US" smtClean="0"/>
              <a:t>‹Nr.›</a:t>
            </a:fld>
            <a:endParaRPr lang="en-US"/>
          </a:p>
        </p:txBody>
      </p:sp>
    </p:spTree>
    <p:extLst>
      <p:ext uri="{BB962C8B-B14F-4D97-AF65-F5344CB8AC3E}">
        <p14:creationId xmlns:p14="http://schemas.microsoft.com/office/powerpoint/2010/main" val="15170896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0D59CE-D0DA-46A4-A10D-2D0C1A7E6BE6}"/>
              </a:ext>
            </a:extLst>
          </p:cNvPr>
          <p:cNvSpPr>
            <a:spLocks noGrp="1"/>
          </p:cNvSpPr>
          <p:nvPr>
            <p:ph type="title" orient="vert"/>
          </p:nvPr>
        </p:nvSpPr>
        <p:spPr>
          <a:xfrm>
            <a:off x="8726037" y="365125"/>
            <a:ext cx="2629242"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9A76E6F-7741-432E-82BE-47C487346DC2}"/>
              </a:ext>
            </a:extLst>
          </p:cNvPr>
          <p:cNvSpPr>
            <a:spLocks noGrp="1"/>
          </p:cNvSpPr>
          <p:nvPr>
            <p:ph type="body" orient="vert" idx="1"/>
          </p:nvPr>
        </p:nvSpPr>
        <p:spPr>
          <a:xfrm>
            <a:off x="838309" y="365125"/>
            <a:ext cx="7735307"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B944C7-DEE4-45D3-8BBE-BB6CFCD98F03}"/>
              </a:ext>
            </a:extLst>
          </p:cNvPr>
          <p:cNvSpPr>
            <a:spLocks noGrp="1"/>
          </p:cNvSpPr>
          <p:nvPr>
            <p:ph type="dt" sz="half" idx="10"/>
          </p:nvPr>
        </p:nvSpPr>
        <p:spPr/>
        <p:txBody>
          <a:bodyPr/>
          <a:lstStyle/>
          <a:p>
            <a:fld id="{FB1E6291-269F-4017-8EF3-5876289F47E8}" type="datetimeFigureOut">
              <a:rPr lang="en-US" smtClean="0"/>
              <a:t>10/19/2023</a:t>
            </a:fld>
            <a:endParaRPr lang="en-US"/>
          </a:p>
        </p:txBody>
      </p:sp>
      <p:sp>
        <p:nvSpPr>
          <p:cNvPr id="5" name="Footer Placeholder 4">
            <a:extLst>
              <a:ext uri="{FF2B5EF4-FFF2-40B4-BE49-F238E27FC236}">
                <a16:creationId xmlns:a16="http://schemas.microsoft.com/office/drawing/2014/main" id="{67C67386-F3CA-412B-9D21-91179B5AF8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209998-6838-43AA-ACED-6A5568D5CDF8}"/>
              </a:ext>
            </a:extLst>
          </p:cNvPr>
          <p:cNvSpPr>
            <a:spLocks noGrp="1"/>
          </p:cNvSpPr>
          <p:nvPr>
            <p:ph type="sldNum" sz="quarter" idx="12"/>
          </p:nvPr>
        </p:nvSpPr>
        <p:spPr/>
        <p:txBody>
          <a:bodyPr/>
          <a:lstStyle/>
          <a:p>
            <a:fld id="{7823D4CB-B0FD-47F7-BD03-A2F41CD6399B}" type="slidenum">
              <a:rPr lang="en-US" smtClean="0"/>
              <a:t>‹Nr.›</a:t>
            </a:fld>
            <a:endParaRPr lang="en-US"/>
          </a:p>
        </p:txBody>
      </p:sp>
    </p:spTree>
    <p:extLst>
      <p:ext uri="{BB962C8B-B14F-4D97-AF65-F5344CB8AC3E}">
        <p14:creationId xmlns:p14="http://schemas.microsoft.com/office/powerpoint/2010/main" val="20391773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Kapitelfolie">
    <p:bg>
      <p:bgPr>
        <a:solidFill>
          <a:schemeClr val="bg1"/>
        </a:solidFill>
        <a:effectLst/>
      </p:bgPr>
    </p:bg>
    <p:spTree>
      <p:nvGrpSpPr>
        <p:cNvPr id="1" name=""/>
        <p:cNvGrpSpPr/>
        <p:nvPr/>
      </p:nvGrpSpPr>
      <p:grpSpPr>
        <a:xfrm>
          <a:off x="0" y="0"/>
          <a:ext cx="0" cy="0"/>
          <a:chOff x="0" y="0"/>
          <a:chExt cx="0" cy="0"/>
        </a:xfrm>
      </p:grpSpPr>
      <p:sp>
        <p:nvSpPr>
          <p:cNvPr id="3" name="Title 8"/>
          <p:cNvSpPr>
            <a:spLocks noGrp="1"/>
          </p:cNvSpPr>
          <p:nvPr>
            <p:ph type="title" hasCustomPrompt="1"/>
          </p:nvPr>
        </p:nvSpPr>
        <p:spPr>
          <a:xfrm>
            <a:off x="1584000" y="1968481"/>
            <a:ext cx="9000000" cy="1350981"/>
          </a:xfrm>
          <a:prstGeom prst="rect">
            <a:avLst/>
          </a:prstGeom>
        </p:spPr>
        <p:txBody>
          <a:bodyPr vert="horz" lIns="0" tIns="0" rIns="0" bIns="0"/>
          <a:lstStyle>
            <a:lvl1pPr algn="l">
              <a:lnSpc>
                <a:spcPts val="4600"/>
              </a:lnSpc>
              <a:defRPr sz="3800" b="0" i="0" baseline="0">
                <a:solidFill>
                  <a:srgbClr val="005493"/>
                </a:solidFill>
                <a:latin typeface="+mj-lt"/>
                <a:cs typeface="Arial"/>
              </a:defRPr>
            </a:lvl1pPr>
          </a:lstStyle>
          <a:p>
            <a:r>
              <a:rPr lang="de-DE" dirty="0"/>
              <a:t>Headline bearbeiten</a:t>
            </a:r>
            <a:br>
              <a:rPr lang="de-DE" dirty="0"/>
            </a:br>
            <a:r>
              <a:rPr lang="de-DE" dirty="0"/>
              <a:t>2. Zeile Headline</a:t>
            </a:r>
          </a:p>
        </p:txBody>
      </p:sp>
      <p:sp>
        <p:nvSpPr>
          <p:cNvPr id="4" name="Text Placeholder 10"/>
          <p:cNvSpPr>
            <a:spLocks noGrp="1"/>
          </p:cNvSpPr>
          <p:nvPr>
            <p:ph type="body" sz="quarter" idx="10" hasCustomPrompt="1"/>
          </p:nvPr>
        </p:nvSpPr>
        <p:spPr>
          <a:xfrm>
            <a:off x="1584000" y="3319461"/>
            <a:ext cx="9000000" cy="814390"/>
          </a:xfrm>
          <a:prstGeom prst="rect">
            <a:avLst/>
          </a:prstGeom>
        </p:spPr>
        <p:txBody>
          <a:bodyPr vert="horz" lIns="0" tIns="0" rIns="0" bIns="0"/>
          <a:lstStyle>
            <a:lvl1pPr marL="0" indent="0">
              <a:lnSpc>
                <a:spcPts val="2600"/>
              </a:lnSpc>
              <a:spcBef>
                <a:spcPts val="0"/>
              </a:spcBef>
              <a:buNone/>
              <a:defRPr sz="2000" b="0" i="0" baseline="0">
                <a:solidFill>
                  <a:srgbClr val="00325F"/>
                </a:solidFill>
                <a:latin typeface="+mj-lt"/>
                <a:cs typeface="Arial"/>
              </a:defRPr>
            </a:lvl1pPr>
          </a:lstStyle>
          <a:p>
            <a:pPr lvl="0"/>
            <a:r>
              <a:rPr lang="de-DE" dirty="0"/>
              <a:t>Subheadline bearbeiten</a:t>
            </a:r>
          </a:p>
          <a:p>
            <a:pPr lvl="0"/>
            <a:r>
              <a:rPr lang="de-DE" dirty="0"/>
              <a:t>2. Zeile Subheadline</a:t>
            </a:r>
          </a:p>
        </p:txBody>
      </p:sp>
      <p:sp>
        <p:nvSpPr>
          <p:cNvPr id="7" name="Datumsplatzhalter 6">
            <a:extLst>
              <a:ext uri="{FF2B5EF4-FFF2-40B4-BE49-F238E27FC236}">
                <a16:creationId xmlns:a16="http://schemas.microsoft.com/office/drawing/2014/main" id="{715838B6-11D6-4414-9C5F-2D6FB283CD3D}"/>
              </a:ext>
            </a:extLst>
          </p:cNvPr>
          <p:cNvSpPr>
            <a:spLocks noGrp="1"/>
          </p:cNvSpPr>
          <p:nvPr>
            <p:ph type="dt" sz="half" idx="11"/>
          </p:nvPr>
        </p:nvSpPr>
        <p:spPr/>
        <p:txBody>
          <a:bodyPr/>
          <a:lstStyle/>
          <a:p>
            <a:r>
              <a:rPr lang="de-DE" smtClean="0"/>
              <a:t>22.08.2023</a:t>
            </a:r>
            <a:endParaRPr lang="de-DE"/>
          </a:p>
        </p:txBody>
      </p:sp>
      <p:sp>
        <p:nvSpPr>
          <p:cNvPr id="8" name="Fußzeilenplatzhalter 7">
            <a:extLst>
              <a:ext uri="{FF2B5EF4-FFF2-40B4-BE49-F238E27FC236}">
                <a16:creationId xmlns:a16="http://schemas.microsoft.com/office/drawing/2014/main" id="{54CC03E4-6986-45F2-9B5F-B7D140BEEC38}"/>
              </a:ext>
            </a:extLst>
          </p:cNvPr>
          <p:cNvSpPr>
            <a:spLocks noGrp="1"/>
          </p:cNvSpPr>
          <p:nvPr>
            <p:ph type="ftr" sz="quarter" idx="12"/>
          </p:nvPr>
        </p:nvSpPr>
        <p:spPr/>
        <p:txBody>
          <a:bodyPr/>
          <a:lstStyle/>
          <a:p>
            <a:r>
              <a:rPr lang="de-DE" smtClean="0"/>
              <a:t>AGJF-AG Jugenschutz - Frühintervention "FreD"</a:t>
            </a:r>
            <a:endParaRPr lang="de-DE"/>
          </a:p>
        </p:txBody>
      </p:sp>
      <p:sp>
        <p:nvSpPr>
          <p:cNvPr id="9" name="Foliennummernplatzhalter 8">
            <a:extLst>
              <a:ext uri="{FF2B5EF4-FFF2-40B4-BE49-F238E27FC236}">
                <a16:creationId xmlns:a16="http://schemas.microsoft.com/office/drawing/2014/main" id="{2825A665-3048-4197-A739-649B1AC50483}"/>
              </a:ext>
            </a:extLst>
          </p:cNvPr>
          <p:cNvSpPr>
            <a:spLocks noGrp="1"/>
          </p:cNvSpPr>
          <p:nvPr>
            <p:ph type="sldNum" sz="quarter" idx="13"/>
          </p:nvPr>
        </p:nvSpPr>
        <p:spPr/>
        <p:txBody>
          <a:bodyPr/>
          <a:lstStyle/>
          <a:p>
            <a:fld id="{BF344DED-EFD9-43CF-B03F-63CB95A15DF8}" type="slidenum">
              <a:rPr lang="de-DE" smtClean="0"/>
              <a:pPr/>
              <a:t>‹Nr.›</a:t>
            </a:fld>
            <a:endParaRPr lang="de-DE"/>
          </a:p>
        </p:txBody>
      </p:sp>
    </p:spTree>
    <p:extLst>
      <p:ext uri="{BB962C8B-B14F-4D97-AF65-F5344CB8AC3E}">
        <p14:creationId xmlns:p14="http://schemas.microsoft.com/office/powerpoint/2010/main" val="198652376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apitelfolie">
    <p:bg>
      <p:bgPr>
        <a:solidFill>
          <a:schemeClr val="bg1"/>
        </a:solidFill>
        <a:effectLst/>
      </p:bgPr>
    </p:bg>
    <p:spTree>
      <p:nvGrpSpPr>
        <p:cNvPr id="1" name=""/>
        <p:cNvGrpSpPr/>
        <p:nvPr/>
      </p:nvGrpSpPr>
      <p:grpSpPr>
        <a:xfrm>
          <a:off x="0" y="0"/>
          <a:ext cx="0" cy="0"/>
          <a:chOff x="0" y="0"/>
          <a:chExt cx="0" cy="0"/>
        </a:xfrm>
      </p:grpSpPr>
      <p:sp>
        <p:nvSpPr>
          <p:cNvPr id="3" name="Title 8"/>
          <p:cNvSpPr>
            <a:spLocks noGrp="1"/>
          </p:cNvSpPr>
          <p:nvPr>
            <p:ph type="title" hasCustomPrompt="1"/>
          </p:nvPr>
        </p:nvSpPr>
        <p:spPr>
          <a:xfrm>
            <a:off x="1584000" y="1968481"/>
            <a:ext cx="9000000" cy="1350981"/>
          </a:xfrm>
          <a:prstGeom prst="rect">
            <a:avLst/>
          </a:prstGeom>
        </p:spPr>
        <p:txBody>
          <a:bodyPr vert="horz" lIns="0" tIns="0" rIns="0" bIns="0"/>
          <a:lstStyle>
            <a:lvl1pPr algn="l">
              <a:lnSpc>
                <a:spcPts val="4600"/>
              </a:lnSpc>
              <a:defRPr sz="3800" b="0" i="0" baseline="0">
                <a:solidFill>
                  <a:srgbClr val="005493"/>
                </a:solidFill>
                <a:latin typeface="+mj-lt"/>
                <a:cs typeface="Arial"/>
              </a:defRPr>
            </a:lvl1pPr>
          </a:lstStyle>
          <a:p>
            <a:r>
              <a:rPr lang="de-DE" dirty="0"/>
              <a:t>Headline bearbeiten</a:t>
            </a:r>
            <a:br>
              <a:rPr lang="de-DE" dirty="0"/>
            </a:br>
            <a:r>
              <a:rPr lang="de-DE" dirty="0"/>
              <a:t>2. Zeile Headline</a:t>
            </a:r>
          </a:p>
        </p:txBody>
      </p:sp>
      <p:sp>
        <p:nvSpPr>
          <p:cNvPr id="4" name="Text Placeholder 10"/>
          <p:cNvSpPr>
            <a:spLocks noGrp="1"/>
          </p:cNvSpPr>
          <p:nvPr>
            <p:ph type="body" sz="quarter" idx="10" hasCustomPrompt="1"/>
          </p:nvPr>
        </p:nvSpPr>
        <p:spPr>
          <a:xfrm>
            <a:off x="1584000" y="3319461"/>
            <a:ext cx="9000000" cy="814390"/>
          </a:xfrm>
          <a:prstGeom prst="rect">
            <a:avLst/>
          </a:prstGeom>
        </p:spPr>
        <p:txBody>
          <a:bodyPr vert="horz" lIns="0" tIns="0" rIns="0" bIns="0"/>
          <a:lstStyle>
            <a:lvl1pPr marL="0" indent="0">
              <a:lnSpc>
                <a:spcPts val="2600"/>
              </a:lnSpc>
              <a:spcBef>
                <a:spcPts val="0"/>
              </a:spcBef>
              <a:buNone/>
              <a:defRPr sz="2000" b="0" i="0" baseline="0">
                <a:solidFill>
                  <a:srgbClr val="00325F"/>
                </a:solidFill>
                <a:latin typeface="+mj-lt"/>
                <a:cs typeface="Arial"/>
              </a:defRPr>
            </a:lvl1pPr>
          </a:lstStyle>
          <a:p>
            <a:pPr lvl="0"/>
            <a:r>
              <a:rPr lang="de-DE" dirty="0"/>
              <a:t>Subheadline bearbeiten</a:t>
            </a:r>
          </a:p>
          <a:p>
            <a:pPr lvl="0"/>
            <a:r>
              <a:rPr lang="de-DE" dirty="0"/>
              <a:t>2. Zeile Subheadline</a:t>
            </a:r>
          </a:p>
        </p:txBody>
      </p:sp>
      <p:sp>
        <p:nvSpPr>
          <p:cNvPr id="7" name="Datumsplatzhalter 6">
            <a:extLst>
              <a:ext uri="{FF2B5EF4-FFF2-40B4-BE49-F238E27FC236}">
                <a16:creationId xmlns:a16="http://schemas.microsoft.com/office/drawing/2014/main" id="{715838B6-11D6-4414-9C5F-2D6FB283CD3D}"/>
              </a:ext>
            </a:extLst>
          </p:cNvPr>
          <p:cNvSpPr>
            <a:spLocks noGrp="1"/>
          </p:cNvSpPr>
          <p:nvPr>
            <p:ph type="dt" sz="half" idx="11"/>
          </p:nvPr>
        </p:nvSpPr>
        <p:spPr/>
        <p:txBody>
          <a:bodyPr/>
          <a:lstStyle/>
          <a:p>
            <a:r>
              <a:rPr lang="de-DE" smtClean="0"/>
              <a:t>27.04.2023</a:t>
            </a:r>
            <a:endParaRPr lang="de-DE"/>
          </a:p>
        </p:txBody>
      </p:sp>
      <p:sp>
        <p:nvSpPr>
          <p:cNvPr id="8" name="Fußzeilenplatzhalter 7">
            <a:extLst>
              <a:ext uri="{FF2B5EF4-FFF2-40B4-BE49-F238E27FC236}">
                <a16:creationId xmlns:a16="http://schemas.microsoft.com/office/drawing/2014/main" id="{54CC03E4-6986-45F2-9B5F-B7D140BEEC38}"/>
              </a:ext>
            </a:extLst>
          </p:cNvPr>
          <p:cNvSpPr>
            <a:spLocks noGrp="1"/>
          </p:cNvSpPr>
          <p:nvPr>
            <p:ph type="ftr" sz="quarter" idx="12"/>
          </p:nvPr>
        </p:nvSpPr>
        <p:spPr/>
        <p:txBody>
          <a:bodyPr/>
          <a:lstStyle/>
          <a:p>
            <a:r>
              <a:rPr lang="de-DE" smtClean="0"/>
              <a:t>SPV Arbeitskreis Sucht im Kreis Borken </a:t>
            </a:r>
            <a:endParaRPr lang="de-DE"/>
          </a:p>
        </p:txBody>
      </p:sp>
      <p:sp>
        <p:nvSpPr>
          <p:cNvPr id="9" name="Foliennummernplatzhalter 8">
            <a:extLst>
              <a:ext uri="{FF2B5EF4-FFF2-40B4-BE49-F238E27FC236}">
                <a16:creationId xmlns:a16="http://schemas.microsoft.com/office/drawing/2014/main" id="{2825A665-3048-4197-A739-649B1AC50483}"/>
              </a:ext>
            </a:extLst>
          </p:cNvPr>
          <p:cNvSpPr>
            <a:spLocks noGrp="1"/>
          </p:cNvSpPr>
          <p:nvPr>
            <p:ph type="sldNum" sz="quarter" idx="13"/>
          </p:nvPr>
        </p:nvSpPr>
        <p:spPr/>
        <p:txBody>
          <a:bodyPr/>
          <a:lstStyle/>
          <a:p>
            <a:fld id="{BF344DED-EFD9-43CF-B03F-63CB95A15DF8}" type="slidenum">
              <a:rPr lang="de-DE" smtClean="0"/>
              <a:pPr/>
              <a:t>‹Nr.›</a:t>
            </a:fld>
            <a:endParaRPr lang="de-DE"/>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olie Text">
    <p:bg>
      <p:bgPr>
        <a:solidFill>
          <a:schemeClr val="bg1"/>
        </a:solidFill>
        <a:effectLst/>
      </p:bgPr>
    </p:bg>
    <p:spTree>
      <p:nvGrpSpPr>
        <p:cNvPr id="1" name=""/>
        <p:cNvGrpSpPr/>
        <p:nvPr/>
      </p:nvGrpSpPr>
      <p:grpSpPr>
        <a:xfrm>
          <a:off x="0" y="0"/>
          <a:ext cx="0" cy="0"/>
          <a:chOff x="0" y="0"/>
          <a:chExt cx="0" cy="0"/>
        </a:xfrm>
      </p:grpSpPr>
      <p:sp>
        <p:nvSpPr>
          <p:cNvPr id="4" name="Text Placeholder 10"/>
          <p:cNvSpPr>
            <a:spLocks noGrp="1"/>
          </p:cNvSpPr>
          <p:nvPr>
            <p:ph type="body" sz="quarter" idx="10" hasCustomPrompt="1"/>
          </p:nvPr>
        </p:nvSpPr>
        <p:spPr>
          <a:xfrm>
            <a:off x="1584000" y="1482707"/>
            <a:ext cx="9000000" cy="814390"/>
          </a:xfrm>
          <a:prstGeom prst="rect">
            <a:avLst/>
          </a:prstGeom>
        </p:spPr>
        <p:txBody>
          <a:bodyPr vert="horz" lIns="0" tIns="0" rIns="0" bIns="0"/>
          <a:lstStyle>
            <a:lvl1pPr marL="0" indent="0">
              <a:lnSpc>
                <a:spcPts val="2600"/>
              </a:lnSpc>
              <a:spcBef>
                <a:spcPts val="0"/>
              </a:spcBef>
              <a:buNone/>
              <a:defRPr sz="2000" b="0" i="0" baseline="0">
                <a:solidFill>
                  <a:srgbClr val="00325F"/>
                </a:solidFill>
                <a:latin typeface="+mj-lt"/>
                <a:cs typeface="Arial"/>
              </a:defRPr>
            </a:lvl1pPr>
          </a:lstStyle>
          <a:p>
            <a:pPr lvl="0"/>
            <a:r>
              <a:rPr lang="de-DE" dirty="0"/>
              <a:t>Subheadline bearbeiten</a:t>
            </a:r>
          </a:p>
          <a:p>
            <a:pPr lvl="0"/>
            <a:r>
              <a:rPr lang="de-DE" dirty="0"/>
              <a:t>2. Zeile Subheadline</a:t>
            </a:r>
          </a:p>
        </p:txBody>
      </p:sp>
      <p:sp>
        <p:nvSpPr>
          <p:cNvPr id="2" name="Titel 1">
            <a:extLst>
              <a:ext uri="{FF2B5EF4-FFF2-40B4-BE49-F238E27FC236}">
                <a16:creationId xmlns:a16="http://schemas.microsoft.com/office/drawing/2014/main" id="{A3605A9C-DA61-424E-9E79-D5B0D0AF6696}"/>
              </a:ext>
            </a:extLst>
          </p:cNvPr>
          <p:cNvSpPr>
            <a:spLocks noGrp="1"/>
          </p:cNvSpPr>
          <p:nvPr>
            <p:ph type="title"/>
          </p:nvPr>
        </p:nvSpPr>
        <p:spPr/>
        <p:txBody>
          <a:bodyPr/>
          <a:lstStyle/>
          <a:p>
            <a:r>
              <a:rPr lang="de-DE" smtClean="0"/>
              <a:t>Titelmasterformat durch Klicken bearbeiten</a:t>
            </a:r>
            <a:endParaRPr lang="de-DE"/>
          </a:p>
        </p:txBody>
      </p:sp>
      <p:sp>
        <p:nvSpPr>
          <p:cNvPr id="7" name="Inhaltsplatzhalter 6">
            <a:extLst>
              <a:ext uri="{FF2B5EF4-FFF2-40B4-BE49-F238E27FC236}">
                <a16:creationId xmlns:a16="http://schemas.microsoft.com/office/drawing/2014/main" id="{8DD89D19-93DF-407D-94D6-A10AA320A0F5}"/>
              </a:ext>
            </a:extLst>
          </p:cNvPr>
          <p:cNvSpPr>
            <a:spLocks noGrp="1"/>
          </p:cNvSpPr>
          <p:nvPr>
            <p:ph sz="quarter" idx="15"/>
          </p:nvPr>
        </p:nvSpPr>
        <p:spPr>
          <a:xfrm>
            <a:off x="1584000" y="2462400"/>
            <a:ext cx="9000000" cy="3816000"/>
          </a:xfrm>
        </p:spPr>
        <p:txBody>
          <a:bodyPr/>
          <a:lstStyle/>
          <a:p>
            <a:pPr lvl="0"/>
            <a:r>
              <a:rPr lang="de-DE" smtClean="0"/>
              <a:t>Formatvorlagen des Textmasters bearbeiten</a:t>
            </a:r>
          </a:p>
          <a:p>
            <a:pPr lvl="1"/>
            <a:r>
              <a:rPr lang="de-DE" smtClean="0"/>
              <a:t>Zweite Ebene</a:t>
            </a:r>
          </a:p>
        </p:txBody>
      </p:sp>
      <p:sp>
        <p:nvSpPr>
          <p:cNvPr id="8" name="Datumsplatzhalter 7">
            <a:extLst>
              <a:ext uri="{FF2B5EF4-FFF2-40B4-BE49-F238E27FC236}">
                <a16:creationId xmlns:a16="http://schemas.microsoft.com/office/drawing/2014/main" id="{C76649C3-9B3C-46AF-BA5D-678F5DDD7199}"/>
              </a:ext>
            </a:extLst>
          </p:cNvPr>
          <p:cNvSpPr>
            <a:spLocks noGrp="1"/>
          </p:cNvSpPr>
          <p:nvPr>
            <p:ph type="dt" sz="half" idx="16"/>
          </p:nvPr>
        </p:nvSpPr>
        <p:spPr/>
        <p:txBody>
          <a:bodyPr/>
          <a:lstStyle/>
          <a:p>
            <a:r>
              <a:rPr lang="de-DE" smtClean="0"/>
              <a:t>27.04.2023</a:t>
            </a:r>
            <a:endParaRPr lang="de-DE"/>
          </a:p>
        </p:txBody>
      </p:sp>
      <p:sp>
        <p:nvSpPr>
          <p:cNvPr id="9" name="Fußzeilenplatzhalter 8">
            <a:extLst>
              <a:ext uri="{FF2B5EF4-FFF2-40B4-BE49-F238E27FC236}">
                <a16:creationId xmlns:a16="http://schemas.microsoft.com/office/drawing/2014/main" id="{6E784C1E-1C3B-4697-B226-C3056148359A}"/>
              </a:ext>
            </a:extLst>
          </p:cNvPr>
          <p:cNvSpPr>
            <a:spLocks noGrp="1"/>
          </p:cNvSpPr>
          <p:nvPr>
            <p:ph type="ftr" sz="quarter" idx="17"/>
          </p:nvPr>
        </p:nvSpPr>
        <p:spPr/>
        <p:txBody>
          <a:bodyPr/>
          <a:lstStyle/>
          <a:p>
            <a:r>
              <a:rPr lang="de-DE" smtClean="0"/>
              <a:t>SPV Arbeitskreis Sucht im Kreis Borken </a:t>
            </a:r>
            <a:endParaRPr lang="de-DE"/>
          </a:p>
        </p:txBody>
      </p:sp>
      <p:sp>
        <p:nvSpPr>
          <p:cNvPr id="10" name="Foliennummernplatzhalter 9">
            <a:extLst>
              <a:ext uri="{FF2B5EF4-FFF2-40B4-BE49-F238E27FC236}">
                <a16:creationId xmlns:a16="http://schemas.microsoft.com/office/drawing/2014/main" id="{41130AEB-53AE-4FBB-9C13-BEB4B4A70F7F}"/>
              </a:ext>
            </a:extLst>
          </p:cNvPr>
          <p:cNvSpPr>
            <a:spLocks noGrp="1"/>
          </p:cNvSpPr>
          <p:nvPr>
            <p:ph type="sldNum" sz="quarter" idx="18"/>
          </p:nvPr>
        </p:nvSpPr>
        <p:spPr/>
        <p:txBody>
          <a:bodyPr/>
          <a:lstStyle/>
          <a:p>
            <a:fld id="{BF344DED-EFD9-43CF-B03F-63CB95A15DF8}" type="slidenum">
              <a:rPr lang="de-DE" smtClean="0"/>
              <a:pPr/>
              <a:t>‹Nr.›</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olie Text_Bild">
    <p:bg>
      <p:bgPr>
        <a:solidFill>
          <a:schemeClr val="bg1"/>
        </a:solidFill>
        <a:effectLst/>
      </p:bgPr>
    </p:bg>
    <p:spTree>
      <p:nvGrpSpPr>
        <p:cNvPr id="1" name=""/>
        <p:cNvGrpSpPr/>
        <p:nvPr/>
      </p:nvGrpSpPr>
      <p:grpSpPr>
        <a:xfrm>
          <a:off x="0" y="0"/>
          <a:ext cx="0" cy="0"/>
          <a:chOff x="0" y="0"/>
          <a:chExt cx="0" cy="0"/>
        </a:xfrm>
      </p:grpSpPr>
      <p:sp>
        <p:nvSpPr>
          <p:cNvPr id="4" name="Text Placeholder 10"/>
          <p:cNvSpPr>
            <a:spLocks noGrp="1"/>
          </p:cNvSpPr>
          <p:nvPr>
            <p:ph type="body" sz="quarter" idx="10" hasCustomPrompt="1"/>
          </p:nvPr>
        </p:nvSpPr>
        <p:spPr>
          <a:xfrm>
            <a:off x="1584000" y="1482707"/>
            <a:ext cx="4212000" cy="814390"/>
          </a:xfrm>
          <a:prstGeom prst="rect">
            <a:avLst/>
          </a:prstGeom>
        </p:spPr>
        <p:txBody>
          <a:bodyPr vert="horz" lIns="0" tIns="0" rIns="0" bIns="0"/>
          <a:lstStyle>
            <a:lvl1pPr marL="0" indent="0">
              <a:lnSpc>
                <a:spcPts val="2600"/>
              </a:lnSpc>
              <a:spcBef>
                <a:spcPts val="0"/>
              </a:spcBef>
              <a:buNone/>
              <a:defRPr sz="2000" b="0" i="0" baseline="0">
                <a:solidFill>
                  <a:srgbClr val="00325F"/>
                </a:solidFill>
                <a:latin typeface="+mj-lt"/>
                <a:cs typeface="Arial"/>
              </a:defRPr>
            </a:lvl1pPr>
          </a:lstStyle>
          <a:p>
            <a:pPr lvl="0"/>
            <a:r>
              <a:rPr lang="de-DE" dirty="0"/>
              <a:t>Subheadline bearbeiten</a:t>
            </a:r>
          </a:p>
          <a:p>
            <a:pPr lvl="0"/>
            <a:r>
              <a:rPr lang="de-DE" dirty="0"/>
              <a:t>2. Zeile Subheadline</a:t>
            </a:r>
          </a:p>
        </p:txBody>
      </p:sp>
      <p:sp>
        <p:nvSpPr>
          <p:cNvPr id="9" name="Picture Placeholder 13"/>
          <p:cNvSpPr>
            <a:spLocks noGrp="1"/>
          </p:cNvSpPr>
          <p:nvPr>
            <p:ph type="pic" sz="quarter" idx="15"/>
          </p:nvPr>
        </p:nvSpPr>
        <p:spPr>
          <a:xfrm>
            <a:off x="5940000" y="434935"/>
            <a:ext cx="5904000" cy="5853173"/>
          </a:xfrm>
          <a:prstGeom prst="rect">
            <a:avLst/>
          </a:prstGeom>
          <a:solidFill>
            <a:schemeClr val="bg1">
              <a:lumMod val="95000"/>
            </a:schemeClr>
          </a:solidFill>
        </p:spPr>
        <p:txBody>
          <a:bodyPr vert="horz" anchor="ctr"/>
          <a:lstStyle>
            <a:lvl1pPr algn="ctr">
              <a:buNone/>
              <a:defRPr sz="1600">
                <a:latin typeface="+mn-lt"/>
                <a:cs typeface="Arial"/>
              </a:defRPr>
            </a:lvl1pPr>
          </a:lstStyle>
          <a:p>
            <a:r>
              <a:rPr lang="de-DE" smtClean="0"/>
              <a:t>Bild durch Klicken auf Symbol hinzufügen</a:t>
            </a:r>
            <a:endParaRPr lang="de-DE" dirty="0"/>
          </a:p>
        </p:txBody>
      </p:sp>
      <p:sp>
        <p:nvSpPr>
          <p:cNvPr id="2" name="Titel 1">
            <a:extLst>
              <a:ext uri="{FF2B5EF4-FFF2-40B4-BE49-F238E27FC236}">
                <a16:creationId xmlns:a16="http://schemas.microsoft.com/office/drawing/2014/main" id="{52704A55-2A38-4CC0-B1B0-72D9517B3105}"/>
              </a:ext>
            </a:extLst>
          </p:cNvPr>
          <p:cNvSpPr>
            <a:spLocks noGrp="1"/>
          </p:cNvSpPr>
          <p:nvPr>
            <p:ph type="title"/>
          </p:nvPr>
        </p:nvSpPr>
        <p:spPr>
          <a:xfrm>
            <a:off x="1584000" y="432000"/>
            <a:ext cx="4212000" cy="936000"/>
          </a:xfrm>
        </p:spPr>
        <p:txBody>
          <a:bodyPr/>
          <a:lstStyle/>
          <a:p>
            <a:r>
              <a:rPr lang="de-DE" smtClean="0"/>
              <a:t>Titelmasterformat durch Klicken bearbeiten</a:t>
            </a:r>
            <a:endParaRPr lang="de-DE"/>
          </a:p>
        </p:txBody>
      </p:sp>
      <p:sp>
        <p:nvSpPr>
          <p:cNvPr id="8" name="Textplatzhalter 7">
            <a:extLst>
              <a:ext uri="{FF2B5EF4-FFF2-40B4-BE49-F238E27FC236}">
                <a16:creationId xmlns:a16="http://schemas.microsoft.com/office/drawing/2014/main" id="{8CE7E433-890C-44AA-B0C8-F88C15247A58}"/>
              </a:ext>
            </a:extLst>
          </p:cNvPr>
          <p:cNvSpPr>
            <a:spLocks noGrp="1"/>
          </p:cNvSpPr>
          <p:nvPr>
            <p:ph type="body" sz="quarter" idx="17"/>
          </p:nvPr>
        </p:nvSpPr>
        <p:spPr>
          <a:xfrm>
            <a:off x="1584000" y="2462213"/>
            <a:ext cx="4212000" cy="3825894"/>
          </a:xfrm>
        </p:spPr>
        <p:txBody>
          <a:bodyPr/>
          <a:lstStyle/>
          <a:p>
            <a:pPr lvl="0"/>
            <a:r>
              <a:rPr lang="de-DE" smtClean="0"/>
              <a:t>Formatvorlagen des Textmasters bearbeiten</a:t>
            </a:r>
          </a:p>
          <a:p>
            <a:pPr lvl="1"/>
            <a:r>
              <a:rPr lang="de-DE" smtClean="0"/>
              <a:t>Zweite Ebene</a:t>
            </a:r>
          </a:p>
        </p:txBody>
      </p:sp>
      <p:sp>
        <p:nvSpPr>
          <p:cNvPr id="15" name="Datumsplatzhalter 14">
            <a:extLst>
              <a:ext uri="{FF2B5EF4-FFF2-40B4-BE49-F238E27FC236}">
                <a16:creationId xmlns:a16="http://schemas.microsoft.com/office/drawing/2014/main" id="{127C7B65-42F6-4A8B-BFE7-AC6AFF0F15B0}"/>
              </a:ext>
            </a:extLst>
          </p:cNvPr>
          <p:cNvSpPr>
            <a:spLocks noGrp="1"/>
          </p:cNvSpPr>
          <p:nvPr>
            <p:ph type="dt" sz="half" idx="18"/>
          </p:nvPr>
        </p:nvSpPr>
        <p:spPr/>
        <p:txBody>
          <a:bodyPr/>
          <a:lstStyle/>
          <a:p>
            <a:r>
              <a:rPr lang="de-DE" smtClean="0"/>
              <a:t>27.04.2023</a:t>
            </a:r>
            <a:endParaRPr lang="de-DE"/>
          </a:p>
        </p:txBody>
      </p:sp>
      <p:sp>
        <p:nvSpPr>
          <p:cNvPr id="16" name="Fußzeilenplatzhalter 15">
            <a:extLst>
              <a:ext uri="{FF2B5EF4-FFF2-40B4-BE49-F238E27FC236}">
                <a16:creationId xmlns:a16="http://schemas.microsoft.com/office/drawing/2014/main" id="{F094C5BC-B83A-4747-B65D-A7618244C4C1}"/>
              </a:ext>
            </a:extLst>
          </p:cNvPr>
          <p:cNvSpPr>
            <a:spLocks noGrp="1"/>
          </p:cNvSpPr>
          <p:nvPr>
            <p:ph type="ftr" sz="quarter" idx="19"/>
          </p:nvPr>
        </p:nvSpPr>
        <p:spPr/>
        <p:txBody>
          <a:bodyPr/>
          <a:lstStyle/>
          <a:p>
            <a:r>
              <a:rPr lang="de-DE" smtClean="0"/>
              <a:t>SPV Arbeitskreis Sucht im Kreis Borken </a:t>
            </a:r>
            <a:endParaRPr lang="de-DE"/>
          </a:p>
        </p:txBody>
      </p:sp>
      <p:sp>
        <p:nvSpPr>
          <p:cNvPr id="17" name="Foliennummernplatzhalter 16">
            <a:extLst>
              <a:ext uri="{FF2B5EF4-FFF2-40B4-BE49-F238E27FC236}">
                <a16:creationId xmlns:a16="http://schemas.microsoft.com/office/drawing/2014/main" id="{E8119B5E-5B84-4530-B562-7D1963DCE965}"/>
              </a:ext>
            </a:extLst>
          </p:cNvPr>
          <p:cNvSpPr>
            <a:spLocks noGrp="1"/>
          </p:cNvSpPr>
          <p:nvPr>
            <p:ph type="sldNum" sz="quarter" idx="20"/>
          </p:nvPr>
        </p:nvSpPr>
        <p:spPr/>
        <p:txBody>
          <a:bodyPr/>
          <a:lstStyle/>
          <a:p>
            <a:fld id="{BF344DED-EFD9-43CF-B03F-63CB95A15DF8}" type="slidenum">
              <a:rPr lang="de-DE" smtClean="0"/>
              <a:pPr/>
              <a:t>‹Nr.›</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lie Text_Bild-quer">
    <p:bg>
      <p:bgPr>
        <a:solidFill>
          <a:schemeClr val="bg1"/>
        </a:solidFill>
        <a:effectLst/>
      </p:bgPr>
    </p:bg>
    <p:spTree>
      <p:nvGrpSpPr>
        <p:cNvPr id="1" name=""/>
        <p:cNvGrpSpPr/>
        <p:nvPr/>
      </p:nvGrpSpPr>
      <p:grpSpPr>
        <a:xfrm>
          <a:off x="0" y="0"/>
          <a:ext cx="0" cy="0"/>
          <a:chOff x="0" y="0"/>
          <a:chExt cx="0" cy="0"/>
        </a:xfrm>
      </p:grpSpPr>
      <p:sp>
        <p:nvSpPr>
          <p:cNvPr id="4" name="Text Placeholder 10"/>
          <p:cNvSpPr>
            <a:spLocks noGrp="1"/>
          </p:cNvSpPr>
          <p:nvPr>
            <p:ph type="body" sz="quarter" idx="10" hasCustomPrompt="1"/>
          </p:nvPr>
        </p:nvSpPr>
        <p:spPr>
          <a:xfrm>
            <a:off x="1584000" y="4476773"/>
            <a:ext cx="9000000" cy="376234"/>
          </a:xfrm>
          <a:prstGeom prst="rect">
            <a:avLst/>
          </a:prstGeom>
        </p:spPr>
        <p:txBody>
          <a:bodyPr vert="horz" lIns="0" tIns="0" rIns="0" bIns="0"/>
          <a:lstStyle>
            <a:lvl1pPr marL="0" indent="0">
              <a:lnSpc>
                <a:spcPts val="2600"/>
              </a:lnSpc>
              <a:spcBef>
                <a:spcPts val="0"/>
              </a:spcBef>
              <a:buNone/>
              <a:defRPr sz="2000" b="0" i="0" baseline="0">
                <a:solidFill>
                  <a:srgbClr val="00325F"/>
                </a:solidFill>
                <a:latin typeface="+mj-lt"/>
                <a:cs typeface="Arial"/>
              </a:defRPr>
            </a:lvl1pPr>
          </a:lstStyle>
          <a:p>
            <a:pPr lvl="0"/>
            <a:r>
              <a:rPr lang="de-DE" dirty="0"/>
              <a:t>Subheadline bearbeiten</a:t>
            </a:r>
          </a:p>
        </p:txBody>
      </p:sp>
      <p:sp>
        <p:nvSpPr>
          <p:cNvPr id="9" name="Picture Placeholder 13"/>
          <p:cNvSpPr>
            <a:spLocks noGrp="1"/>
          </p:cNvSpPr>
          <p:nvPr>
            <p:ph type="pic" sz="quarter" idx="15"/>
          </p:nvPr>
        </p:nvSpPr>
        <p:spPr>
          <a:xfrm>
            <a:off x="1584000" y="434935"/>
            <a:ext cx="9000000" cy="3030578"/>
          </a:xfrm>
          <a:prstGeom prst="rect">
            <a:avLst/>
          </a:prstGeom>
          <a:solidFill>
            <a:schemeClr val="bg1">
              <a:lumMod val="95000"/>
            </a:schemeClr>
          </a:solidFill>
        </p:spPr>
        <p:txBody>
          <a:bodyPr vert="horz" anchor="ctr"/>
          <a:lstStyle>
            <a:lvl1pPr algn="ctr">
              <a:buNone/>
              <a:defRPr sz="1600">
                <a:latin typeface="+mn-lt"/>
                <a:cs typeface="Arial"/>
              </a:defRPr>
            </a:lvl1pPr>
          </a:lstStyle>
          <a:p>
            <a:r>
              <a:rPr lang="de-DE" smtClean="0"/>
              <a:t>Bild durch Klicken auf Symbol hinzufügen</a:t>
            </a:r>
            <a:endParaRPr lang="de-DE" dirty="0"/>
          </a:p>
        </p:txBody>
      </p:sp>
      <p:sp>
        <p:nvSpPr>
          <p:cNvPr id="5" name="Titel 4">
            <a:extLst>
              <a:ext uri="{FF2B5EF4-FFF2-40B4-BE49-F238E27FC236}">
                <a16:creationId xmlns:a16="http://schemas.microsoft.com/office/drawing/2014/main" id="{59E2298B-FEDC-4E5D-A69E-74BF57DB3E34}"/>
              </a:ext>
            </a:extLst>
          </p:cNvPr>
          <p:cNvSpPr>
            <a:spLocks noGrp="1"/>
          </p:cNvSpPr>
          <p:nvPr>
            <p:ph type="title"/>
          </p:nvPr>
        </p:nvSpPr>
        <p:spPr>
          <a:xfrm>
            <a:off x="1584000" y="3794400"/>
            <a:ext cx="9000000" cy="468000"/>
          </a:xfrm>
        </p:spPr>
        <p:txBody>
          <a:bodyPr/>
          <a:lstStyle/>
          <a:p>
            <a:r>
              <a:rPr lang="de-DE" smtClean="0"/>
              <a:t>Titelmasterformat durch Klicken bearbeiten</a:t>
            </a:r>
            <a:endParaRPr lang="de-DE"/>
          </a:p>
        </p:txBody>
      </p:sp>
      <p:sp>
        <p:nvSpPr>
          <p:cNvPr id="7" name="Textplatzhalter 6">
            <a:extLst>
              <a:ext uri="{FF2B5EF4-FFF2-40B4-BE49-F238E27FC236}">
                <a16:creationId xmlns:a16="http://schemas.microsoft.com/office/drawing/2014/main" id="{3F0432E6-F543-444B-AE38-F2B469D19BB7}"/>
              </a:ext>
            </a:extLst>
          </p:cNvPr>
          <p:cNvSpPr>
            <a:spLocks noGrp="1"/>
          </p:cNvSpPr>
          <p:nvPr>
            <p:ph type="body" sz="quarter" idx="16"/>
          </p:nvPr>
        </p:nvSpPr>
        <p:spPr>
          <a:xfrm>
            <a:off x="1584000" y="5086351"/>
            <a:ext cx="9000000" cy="1191600"/>
          </a:xfrm>
        </p:spPr>
        <p:txBody>
          <a:bodyPr/>
          <a:lstStyle/>
          <a:p>
            <a:pPr lvl="0"/>
            <a:r>
              <a:rPr lang="de-DE" smtClean="0"/>
              <a:t>Formatvorlagen des Textmasters bearbeiten</a:t>
            </a:r>
          </a:p>
          <a:p>
            <a:pPr lvl="1"/>
            <a:r>
              <a:rPr lang="de-DE" smtClean="0"/>
              <a:t>Zweite Ebene</a:t>
            </a:r>
          </a:p>
        </p:txBody>
      </p:sp>
      <p:sp>
        <p:nvSpPr>
          <p:cNvPr id="8" name="Datumsplatzhalter 7">
            <a:extLst>
              <a:ext uri="{FF2B5EF4-FFF2-40B4-BE49-F238E27FC236}">
                <a16:creationId xmlns:a16="http://schemas.microsoft.com/office/drawing/2014/main" id="{CF4D48CC-C644-4899-AA57-30F4A896C179}"/>
              </a:ext>
            </a:extLst>
          </p:cNvPr>
          <p:cNvSpPr>
            <a:spLocks noGrp="1"/>
          </p:cNvSpPr>
          <p:nvPr>
            <p:ph type="dt" sz="half" idx="17"/>
          </p:nvPr>
        </p:nvSpPr>
        <p:spPr/>
        <p:txBody>
          <a:bodyPr/>
          <a:lstStyle/>
          <a:p>
            <a:r>
              <a:rPr lang="de-DE" smtClean="0"/>
              <a:t>27.04.2023</a:t>
            </a:r>
            <a:endParaRPr lang="de-DE"/>
          </a:p>
        </p:txBody>
      </p:sp>
      <p:sp>
        <p:nvSpPr>
          <p:cNvPr id="15" name="Fußzeilenplatzhalter 14">
            <a:extLst>
              <a:ext uri="{FF2B5EF4-FFF2-40B4-BE49-F238E27FC236}">
                <a16:creationId xmlns:a16="http://schemas.microsoft.com/office/drawing/2014/main" id="{5AA8625E-9023-4732-A120-40582ADF90CD}"/>
              </a:ext>
            </a:extLst>
          </p:cNvPr>
          <p:cNvSpPr>
            <a:spLocks noGrp="1"/>
          </p:cNvSpPr>
          <p:nvPr>
            <p:ph type="ftr" sz="quarter" idx="18"/>
          </p:nvPr>
        </p:nvSpPr>
        <p:spPr/>
        <p:txBody>
          <a:bodyPr/>
          <a:lstStyle/>
          <a:p>
            <a:r>
              <a:rPr lang="de-DE" smtClean="0"/>
              <a:t>SPV Arbeitskreis Sucht im Kreis Borken </a:t>
            </a:r>
            <a:endParaRPr lang="de-DE"/>
          </a:p>
        </p:txBody>
      </p:sp>
      <p:sp>
        <p:nvSpPr>
          <p:cNvPr id="16" name="Foliennummernplatzhalter 15">
            <a:extLst>
              <a:ext uri="{FF2B5EF4-FFF2-40B4-BE49-F238E27FC236}">
                <a16:creationId xmlns:a16="http://schemas.microsoft.com/office/drawing/2014/main" id="{1A71209E-7F6B-47E9-9C55-C55DF21EC3EA}"/>
              </a:ext>
            </a:extLst>
          </p:cNvPr>
          <p:cNvSpPr>
            <a:spLocks noGrp="1"/>
          </p:cNvSpPr>
          <p:nvPr>
            <p:ph type="sldNum" sz="quarter" idx="19"/>
          </p:nvPr>
        </p:nvSpPr>
        <p:spPr/>
        <p:txBody>
          <a:bodyPr/>
          <a:lstStyle/>
          <a:p>
            <a:fld id="{BF344DED-EFD9-43CF-B03F-63CB95A15DF8}" type="slidenum">
              <a:rPr lang="de-DE" smtClean="0"/>
              <a:pPr/>
              <a:t>‹Nr.›</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lie Diagramm">
    <p:bg>
      <p:bgPr>
        <a:solidFill>
          <a:schemeClr val="bg1"/>
        </a:solidFill>
        <a:effectLst/>
      </p:bgPr>
    </p:bg>
    <p:spTree>
      <p:nvGrpSpPr>
        <p:cNvPr id="1" name=""/>
        <p:cNvGrpSpPr/>
        <p:nvPr/>
      </p:nvGrpSpPr>
      <p:grpSpPr>
        <a:xfrm>
          <a:off x="0" y="0"/>
          <a:ext cx="0" cy="0"/>
          <a:chOff x="0" y="0"/>
          <a:chExt cx="0" cy="0"/>
        </a:xfrm>
      </p:grpSpPr>
      <p:sp>
        <p:nvSpPr>
          <p:cNvPr id="16" name="Diagrammplatzhalter 15"/>
          <p:cNvSpPr>
            <a:spLocks noGrp="1"/>
          </p:cNvSpPr>
          <p:nvPr>
            <p:ph type="chart" sz="quarter" idx="15"/>
          </p:nvPr>
        </p:nvSpPr>
        <p:spPr>
          <a:xfrm>
            <a:off x="1584000" y="1566863"/>
            <a:ext cx="9000000" cy="4162456"/>
          </a:xfrm>
          <a:prstGeom prst="rect">
            <a:avLst/>
          </a:prstGeom>
        </p:spPr>
        <p:txBody>
          <a:bodyPr/>
          <a:lstStyle>
            <a:lvl1pPr>
              <a:buNone/>
              <a:defRPr sz="1800"/>
            </a:lvl1pPr>
          </a:lstStyle>
          <a:p>
            <a:r>
              <a:rPr lang="de-DE" sz="1800" smtClean="0"/>
              <a:t>Diagramm durch Klicken auf Symbol hinzufügen</a:t>
            </a:r>
            <a:endParaRPr lang="de-DE" dirty="0"/>
          </a:p>
        </p:txBody>
      </p:sp>
      <p:sp>
        <p:nvSpPr>
          <p:cNvPr id="22" name="Text Placeholder 10"/>
          <p:cNvSpPr>
            <a:spLocks noGrp="1"/>
          </p:cNvSpPr>
          <p:nvPr>
            <p:ph type="body" sz="quarter" idx="11" hasCustomPrompt="1"/>
          </p:nvPr>
        </p:nvSpPr>
        <p:spPr>
          <a:xfrm>
            <a:off x="1584000" y="5802346"/>
            <a:ext cx="9000000" cy="492291"/>
          </a:xfrm>
          <a:prstGeom prst="rect">
            <a:avLst/>
          </a:prstGeom>
        </p:spPr>
        <p:txBody>
          <a:bodyPr vert="horz" lIns="0" tIns="0" rIns="0" bIns="0"/>
          <a:lstStyle>
            <a:lvl1pPr marL="0" indent="0">
              <a:lnSpc>
                <a:spcPts val="1600"/>
              </a:lnSpc>
              <a:spcBef>
                <a:spcPts val="0"/>
              </a:spcBef>
              <a:buNone/>
              <a:defRPr sz="1200" b="0" i="0" baseline="0">
                <a:solidFill>
                  <a:srgbClr val="00325F"/>
                </a:solidFill>
                <a:latin typeface="+mn-lt"/>
                <a:cs typeface="Arial"/>
              </a:defRPr>
            </a:lvl1pPr>
            <a:lvl2pPr marL="216000" indent="-216000">
              <a:lnSpc>
                <a:spcPts val="2300"/>
              </a:lnSpc>
              <a:buClr>
                <a:srgbClr val="00325F"/>
              </a:buClr>
              <a:buSzPct val="120000"/>
              <a:buFont typeface="Symbol" pitchFamily="18" charset="2"/>
              <a:buChar char="-"/>
              <a:defRPr sz="1800">
                <a:solidFill>
                  <a:srgbClr val="00325F"/>
                </a:solidFill>
                <a:latin typeface="+mn-lt"/>
              </a:defRPr>
            </a:lvl2pPr>
            <a:lvl3pPr marL="864000" indent="-216000">
              <a:lnSpc>
                <a:spcPts val="2300"/>
              </a:lnSpc>
              <a:buFont typeface="Arial" pitchFamily="34" charset="0"/>
              <a:buChar char="–"/>
              <a:defRPr sz="1800" baseline="0">
                <a:latin typeface="Arial" pitchFamily="34" charset="0"/>
              </a:defRPr>
            </a:lvl3pPr>
            <a:lvl4pPr marL="1296000" indent="-216000">
              <a:lnSpc>
                <a:spcPts val="2300"/>
              </a:lnSpc>
              <a:buFont typeface="Arial" pitchFamily="34" charset="0"/>
              <a:buChar char="•"/>
              <a:defRPr sz="1800">
                <a:latin typeface="Arial" pitchFamily="34" charset="0"/>
              </a:defRPr>
            </a:lvl4pPr>
            <a:lvl5pPr marL="1728000" indent="-216000">
              <a:lnSpc>
                <a:spcPts val="2300"/>
              </a:lnSpc>
              <a:buFont typeface="Arial" pitchFamily="34" charset="0"/>
              <a:buChar char="–"/>
              <a:defRPr sz="1800">
                <a:latin typeface="Arial" pitchFamily="34" charset="0"/>
              </a:defRPr>
            </a:lvl5pPr>
          </a:lstStyle>
          <a:p>
            <a:pPr lvl="0"/>
            <a:r>
              <a:rPr lang="de-DE" dirty="0"/>
              <a:t>Fließtext erste Ebene, durch Klicken bearbeiten</a:t>
            </a:r>
            <a:br>
              <a:rPr lang="de-DE" dirty="0"/>
            </a:br>
            <a:r>
              <a:rPr lang="de-DE" dirty="0"/>
              <a:t>2. Zeile Bildunterschrift</a:t>
            </a:r>
          </a:p>
        </p:txBody>
      </p:sp>
      <p:sp>
        <p:nvSpPr>
          <p:cNvPr id="2" name="Titel 1">
            <a:extLst>
              <a:ext uri="{FF2B5EF4-FFF2-40B4-BE49-F238E27FC236}">
                <a16:creationId xmlns:a16="http://schemas.microsoft.com/office/drawing/2014/main" id="{481FCCDE-CE93-410F-B5E9-5749FD148643}"/>
              </a:ext>
            </a:extLst>
          </p:cNvPr>
          <p:cNvSpPr>
            <a:spLocks noGrp="1"/>
          </p:cNvSpPr>
          <p:nvPr>
            <p:ph type="title"/>
          </p:nvPr>
        </p:nvSpPr>
        <p:spPr/>
        <p:txBody>
          <a:bodyPr/>
          <a:lstStyle/>
          <a:p>
            <a:r>
              <a:rPr lang="de-DE" smtClean="0"/>
              <a:t>Titelmasterformat durch Klicken bearbeiten</a:t>
            </a:r>
            <a:endParaRPr lang="de-DE"/>
          </a:p>
        </p:txBody>
      </p:sp>
      <p:sp>
        <p:nvSpPr>
          <p:cNvPr id="4" name="Datumsplatzhalter 3">
            <a:extLst>
              <a:ext uri="{FF2B5EF4-FFF2-40B4-BE49-F238E27FC236}">
                <a16:creationId xmlns:a16="http://schemas.microsoft.com/office/drawing/2014/main" id="{76C46452-E881-41D2-B5EB-2AE6320ADE4D}"/>
              </a:ext>
            </a:extLst>
          </p:cNvPr>
          <p:cNvSpPr>
            <a:spLocks noGrp="1"/>
          </p:cNvSpPr>
          <p:nvPr>
            <p:ph type="dt" sz="half" idx="16"/>
          </p:nvPr>
        </p:nvSpPr>
        <p:spPr/>
        <p:txBody>
          <a:bodyPr/>
          <a:lstStyle/>
          <a:p>
            <a:r>
              <a:rPr lang="de-DE" smtClean="0"/>
              <a:t>27.04.2023</a:t>
            </a:r>
            <a:endParaRPr lang="de-DE"/>
          </a:p>
        </p:txBody>
      </p:sp>
      <p:sp>
        <p:nvSpPr>
          <p:cNvPr id="5" name="Fußzeilenplatzhalter 4">
            <a:extLst>
              <a:ext uri="{FF2B5EF4-FFF2-40B4-BE49-F238E27FC236}">
                <a16:creationId xmlns:a16="http://schemas.microsoft.com/office/drawing/2014/main" id="{733E5D26-8CFE-4B17-851E-4EA650671CB3}"/>
              </a:ext>
            </a:extLst>
          </p:cNvPr>
          <p:cNvSpPr>
            <a:spLocks noGrp="1"/>
          </p:cNvSpPr>
          <p:nvPr>
            <p:ph type="ftr" sz="quarter" idx="17"/>
          </p:nvPr>
        </p:nvSpPr>
        <p:spPr/>
        <p:txBody>
          <a:bodyPr/>
          <a:lstStyle/>
          <a:p>
            <a:r>
              <a:rPr lang="de-DE" smtClean="0"/>
              <a:t>SPV Arbeitskreis Sucht im Kreis Borken </a:t>
            </a:r>
            <a:endParaRPr lang="de-DE"/>
          </a:p>
        </p:txBody>
      </p:sp>
      <p:sp>
        <p:nvSpPr>
          <p:cNvPr id="6" name="Foliennummernplatzhalter 5">
            <a:extLst>
              <a:ext uri="{FF2B5EF4-FFF2-40B4-BE49-F238E27FC236}">
                <a16:creationId xmlns:a16="http://schemas.microsoft.com/office/drawing/2014/main" id="{64BFD1D0-EA02-4DD0-BC14-4434ECA6A6D0}"/>
              </a:ext>
            </a:extLst>
          </p:cNvPr>
          <p:cNvSpPr>
            <a:spLocks noGrp="1"/>
          </p:cNvSpPr>
          <p:nvPr>
            <p:ph type="sldNum" sz="quarter" idx="18"/>
          </p:nvPr>
        </p:nvSpPr>
        <p:spPr/>
        <p:txBody>
          <a:bodyPr/>
          <a:lstStyle/>
          <a:p>
            <a:fld id="{BF344DED-EFD9-43CF-B03F-63CB95A15DF8}" type="slidenum">
              <a:rPr lang="de-DE" smtClean="0"/>
              <a:pPr/>
              <a:t>‹Nr.›</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lie Bild">
    <p:bg>
      <p:bgPr>
        <a:solidFill>
          <a:schemeClr val="bg1"/>
        </a:solidFill>
        <a:effectLst/>
      </p:bgPr>
    </p:bg>
    <p:spTree>
      <p:nvGrpSpPr>
        <p:cNvPr id="1" name=""/>
        <p:cNvGrpSpPr/>
        <p:nvPr/>
      </p:nvGrpSpPr>
      <p:grpSpPr>
        <a:xfrm>
          <a:off x="0" y="0"/>
          <a:ext cx="0" cy="0"/>
          <a:chOff x="0" y="0"/>
          <a:chExt cx="0" cy="0"/>
        </a:xfrm>
      </p:grpSpPr>
      <p:sp>
        <p:nvSpPr>
          <p:cNvPr id="6" name="Text Placeholder 10"/>
          <p:cNvSpPr>
            <a:spLocks noGrp="1"/>
          </p:cNvSpPr>
          <p:nvPr>
            <p:ph type="body" sz="quarter" idx="11" hasCustomPrompt="1"/>
          </p:nvPr>
        </p:nvSpPr>
        <p:spPr>
          <a:xfrm>
            <a:off x="1584000" y="5802346"/>
            <a:ext cx="10260000" cy="492291"/>
          </a:xfrm>
          <a:prstGeom prst="rect">
            <a:avLst/>
          </a:prstGeom>
        </p:spPr>
        <p:txBody>
          <a:bodyPr vert="horz" lIns="0" tIns="0" rIns="0" bIns="0"/>
          <a:lstStyle>
            <a:lvl1pPr marL="0" indent="0">
              <a:lnSpc>
                <a:spcPts val="1600"/>
              </a:lnSpc>
              <a:spcBef>
                <a:spcPts val="0"/>
              </a:spcBef>
              <a:buNone/>
              <a:defRPr sz="1200" b="0" i="0" baseline="0">
                <a:solidFill>
                  <a:srgbClr val="00325F"/>
                </a:solidFill>
                <a:latin typeface="+mn-lt"/>
                <a:cs typeface="Arial"/>
              </a:defRPr>
            </a:lvl1pPr>
            <a:lvl2pPr marL="216000" indent="-216000">
              <a:lnSpc>
                <a:spcPts val="2300"/>
              </a:lnSpc>
              <a:buClr>
                <a:srgbClr val="00325F"/>
              </a:buClr>
              <a:buSzPct val="120000"/>
              <a:buFont typeface="Symbol" pitchFamily="18" charset="2"/>
              <a:buChar char="-"/>
              <a:defRPr sz="1800">
                <a:solidFill>
                  <a:srgbClr val="00325F"/>
                </a:solidFill>
                <a:latin typeface="+mn-lt"/>
              </a:defRPr>
            </a:lvl2pPr>
            <a:lvl3pPr marL="864000" indent="-216000">
              <a:lnSpc>
                <a:spcPts val="2300"/>
              </a:lnSpc>
              <a:buFont typeface="Arial" pitchFamily="34" charset="0"/>
              <a:buChar char="–"/>
              <a:defRPr sz="1800" baseline="0">
                <a:latin typeface="Arial" pitchFamily="34" charset="0"/>
              </a:defRPr>
            </a:lvl3pPr>
            <a:lvl4pPr marL="1296000" indent="-216000">
              <a:lnSpc>
                <a:spcPts val="2300"/>
              </a:lnSpc>
              <a:buFont typeface="Arial" pitchFamily="34" charset="0"/>
              <a:buChar char="•"/>
              <a:defRPr sz="1800">
                <a:latin typeface="Arial" pitchFamily="34" charset="0"/>
              </a:defRPr>
            </a:lvl4pPr>
            <a:lvl5pPr marL="1728000" indent="-216000">
              <a:lnSpc>
                <a:spcPts val="2300"/>
              </a:lnSpc>
              <a:buFont typeface="Arial" pitchFamily="34" charset="0"/>
              <a:buChar char="–"/>
              <a:defRPr sz="1800">
                <a:latin typeface="Arial" pitchFamily="34" charset="0"/>
              </a:defRPr>
            </a:lvl5pPr>
          </a:lstStyle>
          <a:p>
            <a:pPr lvl="0"/>
            <a:r>
              <a:rPr lang="de-DE" dirty="0"/>
              <a:t>Fließtext erste Ebene, durch Klicken bearbeiten</a:t>
            </a:r>
            <a:br>
              <a:rPr lang="de-DE" dirty="0"/>
            </a:br>
            <a:r>
              <a:rPr lang="de-DE" dirty="0"/>
              <a:t>2. Zeile Bildunterschrift</a:t>
            </a:r>
          </a:p>
        </p:txBody>
      </p:sp>
      <p:sp>
        <p:nvSpPr>
          <p:cNvPr id="9" name="Picture Placeholder 13"/>
          <p:cNvSpPr>
            <a:spLocks noGrp="1"/>
          </p:cNvSpPr>
          <p:nvPr>
            <p:ph type="pic" sz="quarter" idx="16"/>
          </p:nvPr>
        </p:nvSpPr>
        <p:spPr>
          <a:xfrm>
            <a:off x="1584000" y="434935"/>
            <a:ext cx="10260000" cy="5221328"/>
          </a:xfrm>
          <a:prstGeom prst="rect">
            <a:avLst/>
          </a:prstGeom>
          <a:solidFill>
            <a:schemeClr val="bg1">
              <a:lumMod val="95000"/>
            </a:schemeClr>
          </a:solidFill>
        </p:spPr>
        <p:txBody>
          <a:bodyPr vert="horz" anchor="ctr"/>
          <a:lstStyle>
            <a:lvl1pPr algn="ctr">
              <a:buNone/>
              <a:defRPr sz="1600">
                <a:latin typeface="+mn-lt"/>
                <a:cs typeface="Arial"/>
              </a:defRPr>
            </a:lvl1pPr>
          </a:lstStyle>
          <a:p>
            <a:r>
              <a:rPr lang="de-DE" smtClean="0"/>
              <a:t>Bild durch Klicken auf Symbol hinzufügen</a:t>
            </a:r>
            <a:endParaRPr lang="de-DE" dirty="0"/>
          </a:p>
        </p:txBody>
      </p:sp>
      <p:sp>
        <p:nvSpPr>
          <p:cNvPr id="2" name="Datumsplatzhalter 1">
            <a:extLst>
              <a:ext uri="{FF2B5EF4-FFF2-40B4-BE49-F238E27FC236}">
                <a16:creationId xmlns:a16="http://schemas.microsoft.com/office/drawing/2014/main" id="{27E852AD-02EA-4F6E-B81C-C59EA3B38B76}"/>
              </a:ext>
            </a:extLst>
          </p:cNvPr>
          <p:cNvSpPr>
            <a:spLocks noGrp="1"/>
          </p:cNvSpPr>
          <p:nvPr>
            <p:ph type="dt" sz="half" idx="17"/>
          </p:nvPr>
        </p:nvSpPr>
        <p:spPr/>
        <p:txBody>
          <a:bodyPr/>
          <a:lstStyle/>
          <a:p>
            <a:r>
              <a:rPr lang="de-DE" smtClean="0"/>
              <a:t>27.04.2023</a:t>
            </a:r>
            <a:endParaRPr lang="de-DE"/>
          </a:p>
        </p:txBody>
      </p:sp>
      <p:sp>
        <p:nvSpPr>
          <p:cNvPr id="3" name="Fußzeilenplatzhalter 2">
            <a:extLst>
              <a:ext uri="{FF2B5EF4-FFF2-40B4-BE49-F238E27FC236}">
                <a16:creationId xmlns:a16="http://schemas.microsoft.com/office/drawing/2014/main" id="{E90ED20E-9185-4B9B-B16E-69BC8053217F}"/>
              </a:ext>
            </a:extLst>
          </p:cNvPr>
          <p:cNvSpPr>
            <a:spLocks noGrp="1"/>
          </p:cNvSpPr>
          <p:nvPr>
            <p:ph type="ftr" sz="quarter" idx="18"/>
          </p:nvPr>
        </p:nvSpPr>
        <p:spPr/>
        <p:txBody>
          <a:bodyPr/>
          <a:lstStyle/>
          <a:p>
            <a:r>
              <a:rPr lang="de-DE" smtClean="0"/>
              <a:t>SPV Arbeitskreis Sucht im Kreis Borken </a:t>
            </a:r>
            <a:endParaRPr lang="de-DE"/>
          </a:p>
        </p:txBody>
      </p:sp>
      <p:sp>
        <p:nvSpPr>
          <p:cNvPr id="4" name="Foliennummernplatzhalter 3">
            <a:extLst>
              <a:ext uri="{FF2B5EF4-FFF2-40B4-BE49-F238E27FC236}">
                <a16:creationId xmlns:a16="http://schemas.microsoft.com/office/drawing/2014/main" id="{09F0D43A-D82A-4ABE-8CB2-2E04750BBE06}"/>
              </a:ext>
            </a:extLst>
          </p:cNvPr>
          <p:cNvSpPr>
            <a:spLocks noGrp="1"/>
          </p:cNvSpPr>
          <p:nvPr>
            <p:ph type="sldNum" sz="quarter" idx="19"/>
          </p:nvPr>
        </p:nvSpPr>
        <p:spPr/>
        <p:txBody>
          <a:bodyPr/>
          <a:lstStyle/>
          <a:p>
            <a:fld id="{BF344DED-EFD9-43CF-B03F-63CB95A15DF8}" type="slidenum">
              <a:rPr lang="de-DE" smtClean="0"/>
              <a:pPr/>
              <a:t>‹Nr.›</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lie Bild voll">
    <p:bg>
      <p:bgPr>
        <a:solidFill>
          <a:schemeClr val="bg1"/>
        </a:solidFill>
        <a:effectLst/>
      </p:bgPr>
    </p:bg>
    <p:spTree>
      <p:nvGrpSpPr>
        <p:cNvPr id="1" name=""/>
        <p:cNvGrpSpPr/>
        <p:nvPr/>
      </p:nvGrpSpPr>
      <p:grpSpPr>
        <a:xfrm>
          <a:off x="0" y="0"/>
          <a:ext cx="0" cy="0"/>
          <a:chOff x="0" y="0"/>
          <a:chExt cx="0" cy="0"/>
        </a:xfrm>
      </p:grpSpPr>
      <p:sp>
        <p:nvSpPr>
          <p:cNvPr id="6" name="Text Placeholder 10"/>
          <p:cNvSpPr>
            <a:spLocks noGrp="1"/>
          </p:cNvSpPr>
          <p:nvPr>
            <p:ph type="body" sz="quarter" idx="11" hasCustomPrompt="1"/>
          </p:nvPr>
        </p:nvSpPr>
        <p:spPr>
          <a:xfrm>
            <a:off x="323999" y="5802346"/>
            <a:ext cx="11520000" cy="492291"/>
          </a:xfrm>
          <a:prstGeom prst="rect">
            <a:avLst/>
          </a:prstGeom>
        </p:spPr>
        <p:txBody>
          <a:bodyPr vert="horz" lIns="0" tIns="0" rIns="0" bIns="0"/>
          <a:lstStyle>
            <a:lvl1pPr marL="0" indent="0">
              <a:lnSpc>
                <a:spcPts val="1600"/>
              </a:lnSpc>
              <a:spcBef>
                <a:spcPts val="0"/>
              </a:spcBef>
              <a:buNone/>
              <a:defRPr sz="1200" b="0" i="0" baseline="0">
                <a:solidFill>
                  <a:srgbClr val="00325F"/>
                </a:solidFill>
                <a:latin typeface="+mn-lt"/>
                <a:cs typeface="Arial"/>
              </a:defRPr>
            </a:lvl1pPr>
            <a:lvl2pPr marL="216000" indent="-216000">
              <a:lnSpc>
                <a:spcPts val="2300"/>
              </a:lnSpc>
              <a:buClr>
                <a:srgbClr val="00325F"/>
              </a:buClr>
              <a:buSzPct val="120000"/>
              <a:buFont typeface="Symbol" pitchFamily="18" charset="2"/>
              <a:buChar char="-"/>
              <a:defRPr sz="1800">
                <a:solidFill>
                  <a:srgbClr val="00325F"/>
                </a:solidFill>
                <a:latin typeface="+mn-lt"/>
              </a:defRPr>
            </a:lvl2pPr>
            <a:lvl3pPr marL="864000" indent="-216000">
              <a:lnSpc>
                <a:spcPts val="2300"/>
              </a:lnSpc>
              <a:buFont typeface="Arial" pitchFamily="34" charset="0"/>
              <a:buChar char="–"/>
              <a:defRPr sz="1800" baseline="0">
                <a:latin typeface="Arial" pitchFamily="34" charset="0"/>
              </a:defRPr>
            </a:lvl3pPr>
            <a:lvl4pPr marL="1296000" indent="-216000">
              <a:lnSpc>
                <a:spcPts val="2300"/>
              </a:lnSpc>
              <a:buFont typeface="Arial" pitchFamily="34" charset="0"/>
              <a:buChar char="•"/>
              <a:defRPr sz="1800">
                <a:latin typeface="Arial" pitchFamily="34" charset="0"/>
              </a:defRPr>
            </a:lvl4pPr>
            <a:lvl5pPr marL="1728000" indent="-216000">
              <a:lnSpc>
                <a:spcPts val="2300"/>
              </a:lnSpc>
              <a:buFont typeface="Arial" pitchFamily="34" charset="0"/>
              <a:buChar char="–"/>
              <a:defRPr sz="1800">
                <a:latin typeface="Arial" pitchFamily="34" charset="0"/>
              </a:defRPr>
            </a:lvl5pPr>
          </a:lstStyle>
          <a:p>
            <a:pPr lvl="0"/>
            <a:r>
              <a:rPr lang="de-DE" dirty="0"/>
              <a:t>Fließtext erste Ebene, durch Klicken bearbeiten</a:t>
            </a:r>
            <a:br>
              <a:rPr lang="de-DE" dirty="0"/>
            </a:br>
            <a:r>
              <a:rPr lang="de-DE" dirty="0"/>
              <a:t>2. Zeile Bildunterschrift</a:t>
            </a:r>
          </a:p>
        </p:txBody>
      </p:sp>
      <p:sp>
        <p:nvSpPr>
          <p:cNvPr id="9" name="Picture Placeholder 13"/>
          <p:cNvSpPr>
            <a:spLocks noGrp="1"/>
          </p:cNvSpPr>
          <p:nvPr>
            <p:ph type="pic" sz="quarter" idx="16"/>
          </p:nvPr>
        </p:nvSpPr>
        <p:spPr>
          <a:xfrm>
            <a:off x="0" y="1"/>
            <a:ext cx="12193588" cy="5656263"/>
          </a:xfrm>
          <a:prstGeom prst="rect">
            <a:avLst/>
          </a:prstGeom>
          <a:solidFill>
            <a:schemeClr val="bg1">
              <a:lumMod val="95000"/>
            </a:schemeClr>
          </a:solidFill>
        </p:spPr>
        <p:txBody>
          <a:bodyPr vert="horz" anchor="ctr"/>
          <a:lstStyle>
            <a:lvl1pPr algn="ctr">
              <a:buNone/>
              <a:defRPr sz="1600">
                <a:latin typeface="+mn-lt"/>
                <a:cs typeface="Arial"/>
              </a:defRPr>
            </a:lvl1pPr>
          </a:lstStyle>
          <a:p>
            <a:r>
              <a:rPr lang="de-DE" smtClean="0"/>
              <a:t>Bild durch Klicken auf Symbol hinzufügen</a:t>
            </a:r>
            <a:endParaRPr lang="de-DE" dirty="0"/>
          </a:p>
        </p:txBody>
      </p:sp>
      <p:sp>
        <p:nvSpPr>
          <p:cNvPr id="2" name="Datumsplatzhalter 1">
            <a:extLst>
              <a:ext uri="{FF2B5EF4-FFF2-40B4-BE49-F238E27FC236}">
                <a16:creationId xmlns:a16="http://schemas.microsoft.com/office/drawing/2014/main" id="{27E852AD-02EA-4F6E-B81C-C59EA3B38B76}"/>
              </a:ext>
            </a:extLst>
          </p:cNvPr>
          <p:cNvSpPr>
            <a:spLocks noGrp="1"/>
          </p:cNvSpPr>
          <p:nvPr>
            <p:ph type="dt" sz="half" idx="17"/>
          </p:nvPr>
        </p:nvSpPr>
        <p:spPr/>
        <p:txBody>
          <a:bodyPr/>
          <a:lstStyle/>
          <a:p>
            <a:r>
              <a:rPr lang="de-DE" smtClean="0"/>
              <a:t>27.04.2023</a:t>
            </a:r>
            <a:endParaRPr lang="de-DE"/>
          </a:p>
        </p:txBody>
      </p:sp>
      <p:sp>
        <p:nvSpPr>
          <p:cNvPr id="3" name="Fußzeilenplatzhalter 2">
            <a:extLst>
              <a:ext uri="{FF2B5EF4-FFF2-40B4-BE49-F238E27FC236}">
                <a16:creationId xmlns:a16="http://schemas.microsoft.com/office/drawing/2014/main" id="{E90ED20E-9185-4B9B-B16E-69BC8053217F}"/>
              </a:ext>
            </a:extLst>
          </p:cNvPr>
          <p:cNvSpPr>
            <a:spLocks noGrp="1"/>
          </p:cNvSpPr>
          <p:nvPr>
            <p:ph type="ftr" sz="quarter" idx="18"/>
          </p:nvPr>
        </p:nvSpPr>
        <p:spPr/>
        <p:txBody>
          <a:bodyPr/>
          <a:lstStyle/>
          <a:p>
            <a:r>
              <a:rPr lang="de-DE" smtClean="0"/>
              <a:t>SPV Arbeitskreis Sucht im Kreis Borken </a:t>
            </a:r>
            <a:endParaRPr lang="de-DE"/>
          </a:p>
        </p:txBody>
      </p:sp>
      <p:sp>
        <p:nvSpPr>
          <p:cNvPr id="4" name="Foliennummernplatzhalter 3">
            <a:extLst>
              <a:ext uri="{FF2B5EF4-FFF2-40B4-BE49-F238E27FC236}">
                <a16:creationId xmlns:a16="http://schemas.microsoft.com/office/drawing/2014/main" id="{09F0D43A-D82A-4ABE-8CB2-2E04750BBE06}"/>
              </a:ext>
            </a:extLst>
          </p:cNvPr>
          <p:cNvSpPr>
            <a:spLocks noGrp="1"/>
          </p:cNvSpPr>
          <p:nvPr>
            <p:ph type="sldNum" sz="quarter" idx="19"/>
          </p:nvPr>
        </p:nvSpPr>
        <p:spPr/>
        <p:txBody>
          <a:bodyPr/>
          <a:lstStyle/>
          <a:p>
            <a:fld id="{BF344DED-EFD9-43CF-B03F-63CB95A15DF8}" type="slidenum">
              <a:rPr lang="de-DE" smtClean="0"/>
              <a:pPr/>
              <a:t>‹Nr.›</a:t>
            </a:fld>
            <a:endParaRPr lang="de-DE"/>
          </a:p>
        </p:txBody>
      </p:sp>
    </p:spTree>
    <p:extLst>
      <p:ext uri="{BB962C8B-B14F-4D97-AF65-F5344CB8AC3E}">
        <p14:creationId xmlns:p14="http://schemas.microsoft.com/office/powerpoint/2010/main" val="26588876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7" name="Straight Connector 6"/>
          <p:cNvCxnSpPr/>
          <p:nvPr/>
        </p:nvCxnSpPr>
        <p:spPr>
          <a:xfrm>
            <a:off x="324000" y="6372000"/>
            <a:ext cx="11521500" cy="1588"/>
          </a:xfrm>
          <a:prstGeom prst="line">
            <a:avLst/>
          </a:prstGeom>
          <a:ln w="6350" cap="flat">
            <a:solidFill>
              <a:srgbClr val="00325F"/>
            </a:solidFill>
          </a:ln>
          <a:effectLst/>
        </p:spPr>
        <p:style>
          <a:lnRef idx="2">
            <a:schemeClr val="accent1"/>
          </a:lnRef>
          <a:fillRef idx="0">
            <a:schemeClr val="accent1"/>
          </a:fillRef>
          <a:effectRef idx="1">
            <a:schemeClr val="accent1"/>
          </a:effectRef>
          <a:fontRef idx="minor">
            <a:schemeClr val="tx1"/>
          </a:fontRef>
        </p:style>
      </p:cxnSp>
      <p:sp>
        <p:nvSpPr>
          <p:cNvPr id="11" name="Titelplatzhalter 10">
            <a:extLst>
              <a:ext uri="{FF2B5EF4-FFF2-40B4-BE49-F238E27FC236}">
                <a16:creationId xmlns:a16="http://schemas.microsoft.com/office/drawing/2014/main" id="{429D6300-579B-48C6-BB37-1DA636246238}"/>
              </a:ext>
            </a:extLst>
          </p:cNvPr>
          <p:cNvSpPr>
            <a:spLocks noGrp="1"/>
          </p:cNvSpPr>
          <p:nvPr>
            <p:ph type="title"/>
          </p:nvPr>
        </p:nvSpPr>
        <p:spPr>
          <a:xfrm>
            <a:off x="1584000" y="432000"/>
            <a:ext cx="9000000" cy="936000"/>
          </a:xfrm>
          <a:prstGeom prst="rect">
            <a:avLst/>
          </a:prstGeom>
        </p:spPr>
        <p:txBody>
          <a:bodyPr vert="horz" lIns="0" tIns="0" rIns="0" bIns="0" rtlCol="0" anchor="t" anchorCtr="0">
            <a:noAutofit/>
          </a:bodyPr>
          <a:lstStyle/>
          <a:p>
            <a:r>
              <a:rPr lang="de-DE"/>
              <a:t>Headline bearbeiten</a:t>
            </a:r>
            <a:br>
              <a:rPr lang="de-DE"/>
            </a:br>
            <a:r>
              <a:rPr lang="de-DE"/>
              <a:t>2. Zeile Headline</a:t>
            </a:r>
            <a:endParaRPr lang="de-DE" dirty="0"/>
          </a:p>
        </p:txBody>
      </p:sp>
      <p:sp>
        <p:nvSpPr>
          <p:cNvPr id="12" name="Textplatzhalter 11">
            <a:extLst>
              <a:ext uri="{FF2B5EF4-FFF2-40B4-BE49-F238E27FC236}">
                <a16:creationId xmlns:a16="http://schemas.microsoft.com/office/drawing/2014/main" id="{0AB2FF65-DEF5-4CBB-A429-68E123675D02}"/>
              </a:ext>
            </a:extLst>
          </p:cNvPr>
          <p:cNvSpPr>
            <a:spLocks noGrp="1"/>
          </p:cNvSpPr>
          <p:nvPr>
            <p:ph type="body" idx="1"/>
          </p:nvPr>
        </p:nvSpPr>
        <p:spPr>
          <a:xfrm>
            <a:off x="1584000" y="2462038"/>
            <a:ext cx="9000000" cy="3816000"/>
          </a:xfrm>
          <a:prstGeom prst="rect">
            <a:avLst/>
          </a:prstGeom>
        </p:spPr>
        <p:txBody>
          <a:bodyPr vert="horz" lIns="0" tIns="0" rIns="0" bIns="0" rtlCol="0">
            <a:noAutofit/>
          </a:bodyPr>
          <a:lstStyle/>
          <a:p>
            <a:pPr lvl="0"/>
            <a:r>
              <a:rPr lang="de-DE"/>
              <a:t>Fließtext erste Ebene, durch Klicken bearbeiten</a:t>
            </a:r>
          </a:p>
          <a:p>
            <a:pPr lvl="1"/>
            <a:r>
              <a:rPr lang="de-DE"/>
              <a:t>2. Textebene (Listendarstellung) durch Verwenden der ‚Einrücken-Taste‘</a:t>
            </a:r>
            <a:endParaRPr lang="de-DE" dirty="0"/>
          </a:p>
        </p:txBody>
      </p:sp>
      <p:sp>
        <p:nvSpPr>
          <p:cNvPr id="14" name="Datumsplatzhalter 13">
            <a:extLst>
              <a:ext uri="{FF2B5EF4-FFF2-40B4-BE49-F238E27FC236}">
                <a16:creationId xmlns:a16="http://schemas.microsoft.com/office/drawing/2014/main" id="{5F4F0B4C-C686-4179-891D-D4C0BE94BCDE}"/>
              </a:ext>
            </a:extLst>
          </p:cNvPr>
          <p:cNvSpPr>
            <a:spLocks noGrp="1"/>
          </p:cNvSpPr>
          <p:nvPr>
            <p:ph type="dt" sz="half" idx="2"/>
          </p:nvPr>
        </p:nvSpPr>
        <p:spPr>
          <a:xfrm>
            <a:off x="576000" y="6408000"/>
            <a:ext cx="612000" cy="144000"/>
          </a:xfrm>
          <a:prstGeom prst="rect">
            <a:avLst/>
          </a:prstGeom>
        </p:spPr>
        <p:txBody>
          <a:bodyPr vert="horz" lIns="0" tIns="0" rIns="0" bIns="0" rtlCol="0" anchor="t" anchorCtr="0"/>
          <a:lstStyle>
            <a:lvl1pPr algn="r">
              <a:defRPr sz="800">
                <a:solidFill>
                  <a:srgbClr val="00325F"/>
                </a:solidFill>
              </a:defRPr>
            </a:lvl1pPr>
          </a:lstStyle>
          <a:p>
            <a:r>
              <a:rPr lang="de-DE" smtClean="0"/>
              <a:t>27.04.2023</a:t>
            </a:r>
            <a:endParaRPr lang="de-DE"/>
          </a:p>
        </p:txBody>
      </p:sp>
      <p:sp>
        <p:nvSpPr>
          <p:cNvPr id="15" name="Fußzeilenplatzhalter 14">
            <a:extLst>
              <a:ext uri="{FF2B5EF4-FFF2-40B4-BE49-F238E27FC236}">
                <a16:creationId xmlns:a16="http://schemas.microsoft.com/office/drawing/2014/main" id="{324F61A8-E56D-4865-9459-74AFA1061E17}"/>
              </a:ext>
            </a:extLst>
          </p:cNvPr>
          <p:cNvSpPr>
            <a:spLocks noGrp="1"/>
          </p:cNvSpPr>
          <p:nvPr>
            <p:ph type="ftr" sz="quarter" idx="3"/>
          </p:nvPr>
        </p:nvSpPr>
        <p:spPr>
          <a:xfrm>
            <a:off x="1296000" y="6408000"/>
            <a:ext cx="9288000" cy="144000"/>
          </a:xfrm>
          <a:prstGeom prst="rect">
            <a:avLst/>
          </a:prstGeom>
        </p:spPr>
        <p:txBody>
          <a:bodyPr vert="horz" lIns="0" tIns="0" rIns="0" bIns="0" rtlCol="0" anchor="t" anchorCtr="0"/>
          <a:lstStyle>
            <a:lvl1pPr algn="l">
              <a:defRPr sz="800">
                <a:solidFill>
                  <a:srgbClr val="00325F"/>
                </a:solidFill>
              </a:defRPr>
            </a:lvl1pPr>
          </a:lstStyle>
          <a:p>
            <a:r>
              <a:rPr lang="de-DE" smtClean="0"/>
              <a:t>SPV Arbeitskreis Sucht im Kreis Borken </a:t>
            </a:r>
            <a:endParaRPr lang="de-DE"/>
          </a:p>
        </p:txBody>
      </p:sp>
      <p:sp>
        <p:nvSpPr>
          <p:cNvPr id="16" name="Foliennummernplatzhalter 15">
            <a:extLst>
              <a:ext uri="{FF2B5EF4-FFF2-40B4-BE49-F238E27FC236}">
                <a16:creationId xmlns:a16="http://schemas.microsoft.com/office/drawing/2014/main" id="{4BB7025D-4AD3-465E-8DF7-CE14C2057A8E}"/>
              </a:ext>
            </a:extLst>
          </p:cNvPr>
          <p:cNvSpPr>
            <a:spLocks noGrp="1"/>
          </p:cNvSpPr>
          <p:nvPr>
            <p:ph type="sldNum" sz="quarter" idx="4"/>
          </p:nvPr>
        </p:nvSpPr>
        <p:spPr>
          <a:xfrm>
            <a:off x="324000" y="6408000"/>
            <a:ext cx="252000" cy="144000"/>
          </a:xfrm>
          <a:prstGeom prst="rect">
            <a:avLst/>
          </a:prstGeom>
        </p:spPr>
        <p:txBody>
          <a:bodyPr vert="horz" lIns="0" tIns="0" rIns="0" bIns="0" rtlCol="0" anchor="t" anchorCtr="0"/>
          <a:lstStyle>
            <a:lvl1pPr algn="l">
              <a:defRPr sz="800">
                <a:solidFill>
                  <a:srgbClr val="00325F"/>
                </a:solidFill>
              </a:defRPr>
            </a:lvl1pPr>
          </a:lstStyle>
          <a:p>
            <a:fld id="{BF344DED-EFD9-43CF-B03F-63CB95A15DF8}" type="slidenum">
              <a:rPr lang="de-DE" smtClean="0"/>
              <a:pPr/>
              <a:t>‹Nr.›</a:t>
            </a:fld>
            <a:endParaRPr lang="de-DE"/>
          </a:p>
        </p:txBody>
      </p:sp>
      <p:pic>
        <p:nvPicPr>
          <p:cNvPr id="18" name="Grafik 17" descr="Logo-solo_1500px_transparent.png">
            <a:extLst>
              <a:ext uri="{FF2B5EF4-FFF2-40B4-BE49-F238E27FC236}">
                <a16:creationId xmlns:a16="http://schemas.microsoft.com/office/drawing/2014/main" id="{74E0079C-EE96-4365-A34F-284BB61027C9}"/>
              </a:ext>
            </a:extLst>
          </p:cNvPr>
          <p:cNvPicPr>
            <a:picLocks noChangeAspect="1"/>
          </p:cNvPicPr>
          <p:nvPr userDrawn="1"/>
        </p:nvPicPr>
        <p:blipFill>
          <a:blip r:embed="rId13"/>
          <a:stretch>
            <a:fillRect/>
          </a:stretch>
        </p:blipFill>
        <p:spPr>
          <a:xfrm>
            <a:off x="11065544" y="6433200"/>
            <a:ext cx="792000" cy="250218"/>
          </a:xfrm>
          <a:prstGeom prst="rect">
            <a:avLst/>
          </a:prstGeom>
        </p:spPr>
      </p:pic>
      <p:sp>
        <p:nvSpPr>
          <p:cNvPr id="19" name="Textfeld 18">
            <a:extLst>
              <a:ext uri="{FF2B5EF4-FFF2-40B4-BE49-F238E27FC236}">
                <a16:creationId xmlns:a16="http://schemas.microsoft.com/office/drawing/2014/main" id="{8CC207E9-BD1D-4564-B849-43A8D263688A}"/>
              </a:ext>
            </a:extLst>
          </p:cNvPr>
          <p:cNvSpPr txBox="1"/>
          <p:nvPr userDrawn="1"/>
        </p:nvSpPr>
        <p:spPr>
          <a:xfrm flipH="1">
            <a:off x="1188000" y="6407999"/>
            <a:ext cx="108000" cy="144000"/>
          </a:xfrm>
          <a:prstGeom prst="rect">
            <a:avLst/>
          </a:prstGeom>
          <a:noFill/>
        </p:spPr>
        <p:txBody>
          <a:bodyPr wrap="square" lIns="0" tIns="0" rIns="0" bIns="0" rtlCol="0">
            <a:spAutoFit/>
          </a:bodyPr>
          <a:lstStyle/>
          <a:p>
            <a:pPr algn="ctr"/>
            <a:r>
              <a:rPr lang="de-DE" sz="800">
                <a:solidFill>
                  <a:srgbClr val="00325F"/>
                </a:solidFill>
                <a:latin typeface="+mn-lt"/>
                <a:cs typeface="Arial" pitchFamily="34" charset="0"/>
              </a:rPr>
              <a:t>|</a:t>
            </a:r>
            <a:endParaRPr lang="de-DE" sz="1050" dirty="0">
              <a:solidFill>
                <a:srgbClr val="00325F"/>
              </a:solidFill>
              <a:latin typeface="Arial" pitchFamily="34" charset="0"/>
              <a:cs typeface="Arial" pitchFamily="34" charset="0"/>
            </a:endParaRPr>
          </a:p>
        </p:txBody>
      </p:sp>
    </p:spTree>
  </p:cSld>
  <p:clrMap bg1="lt1" tx1="dk1" bg2="lt2" tx2="dk2" accent1="accent1" accent2="accent2" accent3="accent3" accent4="accent4" accent5="accent5" accent6="accent6" hlink="hlink" folHlink="folHlink"/>
  <p:sldLayoutIdLst>
    <p:sldLayoutId id="2147483669" r:id="rId1"/>
    <p:sldLayoutId id="2147483677" r:id="rId2"/>
    <p:sldLayoutId id="2147483670" r:id="rId3"/>
    <p:sldLayoutId id="2147483657" r:id="rId4"/>
    <p:sldLayoutId id="2147483668" r:id="rId5"/>
    <p:sldLayoutId id="2147483675" r:id="rId6"/>
    <p:sldLayoutId id="2147483671" r:id="rId7"/>
    <p:sldLayoutId id="2147483672" r:id="rId8"/>
    <p:sldLayoutId id="2147483676" r:id="rId9"/>
    <p:sldLayoutId id="2147483673" r:id="rId10"/>
    <p:sldLayoutId id="2147483674" r:id="rId11"/>
  </p:sldLayoutIdLst>
  <p:hf sldNum="0" hdr="0"/>
  <p:txStyles>
    <p:titleStyle>
      <a:lvl1pPr algn="l" defTabSz="457200" rtl="0" eaLnBrk="1" latinLnBrk="0" hangingPunct="1">
        <a:lnSpc>
          <a:spcPts val="3200"/>
        </a:lnSpc>
        <a:spcBef>
          <a:spcPct val="0"/>
        </a:spcBef>
        <a:buNone/>
        <a:defRPr lang="de-DE" sz="2800" b="0" i="0" kern="1200" baseline="0" smtClean="0">
          <a:solidFill>
            <a:srgbClr val="005493"/>
          </a:solidFill>
          <a:latin typeface="+mj-lt"/>
          <a:ea typeface="+mj-ea"/>
          <a:cs typeface="Arial"/>
        </a:defRPr>
      </a:lvl1pPr>
    </p:titleStyle>
    <p:bodyStyle>
      <a:lvl1pPr marL="0" indent="0" algn="l" defTabSz="457200" rtl="0" eaLnBrk="1" latinLnBrk="0" hangingPunct="1">
        <a:lnSpc>
          <a:spcPts val="2300"/>
        </a:lnSpc>
        <a:spcBef>
          <a:spcPts val="0"/>
        </a:spcBef>
        <a:buFont typeface="Arial"/>
        <a:buNone/>
        <a:defRPr lang="de-DE" sz="1800" b="0" i="0" kern="1200" baseline="0" smtClean="0">
          <a:solidFill>
            <a:srgbClr val="00325F"/>
          </a:solidFill>
          <a:latin typeface="+mn-lt"/>
          <a:ea typeface="+mn-ea"/>
          <a:cs typeface="Arial"/>
        </a:defRPr>
      </a:lvl1pPr>
      <a:lvl2pPr marL="216000" indent="-216000" algn="l" defTabSz="457200" rtl="0" eaLnBrk="1" latinLnBrk="0" hangingPunct="1">
        <a:lnSpc>
          <a:spcPts val="2300"/>
        </a:lnSpc>
        <a:spcBef>
          <a:spcPct val="20000"/>
        </a:spcBef>
        <a:buFont typeface="Arial"/>
        <a:buChar char="–"/>
        <a:defRPr lang="de-DE" sz="1800" kern="1200" smtClean="0">
          <a:solidFill>
            <a:srgbClr val="00325F"/>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85F8B1-6EAD-4065-BDCA-6425F4F2B776}"/>
              </a:ext>
            </a:extLst>
          </p:cNvPr>
          <p:cNvSpPr>
            <a:spLocks noGrp="1"/>
          </p:cNvSpPr>
          <p:nvPr>
            <p:ph type="title"/>
          </p:nvPr>
        </p:nvSpPr>
        <p:spPr>
          <a:xfrm>
            <a:off x="838309" y="365126"/>
            <a:ext cx="1051697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7ED54BC-2A8C-4CFF-BFFD-2C7C988C1A3B}"/>
              </a:ext>
            </a:extLst>
          </p:cNvPr>
          <p:cNvSpPr>
            <a:spLocks noGrp="1"/>
          </p:cNvSpPr>
          <p:nvPr>
            <p:ph type="body" idx="1"/>
          </p:nvPr>
        </p:nvSpPr>
        <p:spPr>
          <a:xfrm>
            <a:off x="838309" y="1825625"/>
            <a:ext cx="1051697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C74132-4BCF-4F0B-BFB4-EB24C07F58E2}"/>
              </a:ext>
            </a:extLst>
          </p:cNvPr>
          <p:cNvSpPr>
            <a:spLocks noGrp="1"/>
          </p:cNvSpPr>
          <p:nvPr>
            <p:ph type="dt" sz="half" idx="2"/>
          </p:nvPr>
        </p:nvSpPr>
        <p:spPr>
          <a:xfrm>
            <a:off x="838309" y="6356351"/>
            <a:ext cx="2743557"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1E6291-269F-4017-8EF3-5876289F47E8}" type="datetimeFigureOut">
              <a:rPr lang="en-US" smtClean="0"/>
              <a:t>10/19/2023</a:t>
            </a:fld>
            <a:endParaRPr lang="en-US"/>
          </a:p>
        </p:txBody>
      </p:sp>
      <p:sp>
        <p:nvSpPr>
          <p:cNvPr id="5" name="Footer Placeholder 4">
            <a:extLst>
              <a:ext uri="{FF2B5EF4-FFF2-40B4-BE49-F238E27FC236}">
                <a16:creationId xmlns:a16="http://schemas.microsoft.com/office/drawing/2014/main" id="{049F61B8-BA3E-4781-90C4-A20219587E1A}"/>
              </a:ext>
            </a:extLst>
          </p:cNvPr>
          <p:cNvSpPr>
            <a:spLocks noGrp="1"/>
          </p:cNvSpPr>
          <p:nvPr>
            <p:ph type="ftr" sz="quarter" idx="3"/>
          </p:nvPr>
        </p:nvSpPr>
        <p:spPr>
          <a:xfrm>
            <a:off x="4039126" y="6356351"/>
            <a:ext cx="4115336"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1DF4328-7F84-4677-9714-D5A04CFDBDAF}"/>
              </a:ext>
            </a:extLst>
          </p:cNvPr>
          <p:cNvSpPr>
            <a:spLocks noGrp="1"/>
          </p:cNvSpPr>
          <p:nvPr>
            <p:ph type="sldNum" sz="quarter" idx="4"/>
          </p:nvPr>
        </p:nvSpPr>
        <p:spPr>
          <a:xfrm>
            <a:off x="8611722" y="6356351"/>
            <a:ext cx="274355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23D4CB-B0FD-47F7-BD03-A2F41CD6399B}" type="slidenum">
              <a:rPr lang="en-US" smtClean="0"/>
              <a:t>‹Nr.›</a:t>
            </a:fld>
            <a:endParaRPr lang="en-US"/>
          </a:p>
        </p:txBody>
      </p:sp>
    </p:spTree>
    <p:extLst>
      <p:ext uri="{BB962C8B-B14F-4D97-AF65-F5344CB8AC3E}">
        <p14:creationId xmlns:p14="http://schemas.microsoft.com/office/powerpoint/2010/main" val="231607697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8.xml"/><Relationship Id="rId5" Type="http://schemas.openxmlformats.org/officeDocument/2006/relationships/image" Target="../media/image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18.xml"/><Relationship Id="rId4" Type="http://schemas.openxmlformats.org/officeDocument/2006/relationships/image" Target="../media/image18.emf"/></Relationships>
</file>

<file path=ppt/slides/_rels/slide2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jpeg"/><Relationship Id="rId1" Type="http://schemas.openxmlformats.org/officeDocument/2006/relationships/slideLayout" Target="../slideLayouts/slideLayout18.xml"/><Relationship Id="rId5" Type="http://schemas.openxmlformats.org/officeDocument/2006/relationships/image" Target="../media/image22.jpeg"/><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18.xml"/><Relationship Id="rId4" Type="http://schemas.openxmlformats.org/officeDocument/2006/relationships/image" Target="../media/image27.emf"/></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8.xml"/><Relationship Id="rId4" Type="http://schemas.openxmlformats.org/officeDocument/2006/relationships/image" Target="../media/image30.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6E7E9"/>
        </a:solidFill>
        <a:effectLst/>
      </p:bgPr>
    </p:bg>
    <p:spTree>
      <p:nvGrpSpPr>
        <p:cNvPr id="1" name=""/>
        <p:cNvGrpSpPr/>
        <p:nvPr/>
      </p:nvGrpSpPr>
      <p:grpSpPr>
        <a:xfrm>
          <a:off x="0" y="0"/>
          <a:ext cx="0" cy="0"/>
          <a:chOff x="0" y="0"/>
          <a:chExt cx="0" cy="0"/>
        </a:xfrm>
      </p:grpSpPr>
      <p:sp>
        <p:nvSpPr>
          <p:cNvPr id="35" name="Titel 34">
            <a:extLst>
              <a:ext uri="{FF2B5EF4-FFF2-40B4-BE49-F238E27FC236}">
                <a16:creationId xmlns:a16="http://schemas.microsoft.com/office/drawing/2014/main" id="{83337E3B-61A6-48F6-9D34-FF1BAB48B83C}"/>
              </a:ext>
            </a:extLst>
          </p:cNvPr>
          <p:cNvSpPr>
            <a:spLocks noGrp="1"/>
          </p:cNvSpPr>
          <p:nvPr>
            <p:ph type="title"/>
          </p:nvPr>
        </p:nvSpPr>
        <p:spPr>
          <a:xfrm>
            <a:off x="324000" y="1340768"/>
            <a:ext cx="11521500" cy="3168352"/>
          </a:xfrm>
        </p:spPr>
        <p:txBody>
          <a:bodyPr/>
          <a:lstStyle/>
          <a:p>
            <a:pPr algn="ctr">
              <a:lnSpc>
                <a:spcPct val="150000"/>
              </a:lnSpc>
            </a:pPr>
            <a:r>
              <a:rPr lang="de-DE" sz="4400" b="1" dirty="0" smtClean="0"/>
              <a:t>Cannabislegalisierung: Auswirkungen und mögliche Bruchstellen</a:t>
            </a:r>
            <a:endParaRPr lang="de-DE" sz="4400" b="1" dirty="0"/>
          </a:p>
        </p:txBody>
      </p:sp>
      <p:sp>
        <p:nvSpPr>
          <p:cNvPr id="2" name="Datumsplatzhalter 1"/>
          <p:cNvSpPr>
            <a:spLocks noGrp="1"/>
          </p:cNvSpPr>
          <p:nvPr>
            <p:ph type="dt" sz="half" idx="12"/>
          </p:nvPr>
        </p:nvSpPr>
        <p:spPr>
          <a:xfrm>
            <a:off x="552178" y="6408000"/>
            <a:ext cx="612000" cy="144000"/>
          </a:xfrm>
        </p:spPr>
        <p:txBody>
          <a:bodyPr/>
          <a:lstStyle/>
          <a:p>
            <a:r>
              <a:rPr lang="de-DE" smtClean="0"/>
              <a:t>20.10.2023</a:t>
            </a:r>
            <a:endParaRPr lang="de-DE" dirty="0"/>
          </a:p>
        </p:txBody>
      </p:sp>
      <p:sp>
        <p:nvSpPr>
          <p:cNvPr id="3" name="Fußzeilenplatzhalter 2"/>
          <p:cNvSpPr>
            <a:spLocks noGrp="1"/>
          </p:cNvSpPr>
          <p:nvPr>
            <p:ph type="ftr" sz="quarter" idx="13"/>
          </p:nvPr>
        </p:nvSpPr>
        <p:spPr/>
        <p:txBody>
          <a:bodyPr/>
          <a:lstStyle/>
          <a:p>
            <a:r>
              <a:rPr lang="de-DE" smtClean="0"/>
              <a:t>Frank Schulte-Derne - 50 Jahre Drogenberatung Münster</a:t>
            </a:r>
            <a:endParaRPr lang="de-DE"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6E7E9"/>
        </a:solidFill>
        <a:effectLst/>
      </p:bgPr>
    </p:bg>
    <p:spTree>
      <p:nvGrpSpPr>
        <p:cNvPr id="1" name=""/>
        <p:cNvGrpSpPr/>
        <p:nvPr/>
      </p:nvGrpSpPr>
      <p:grpSpPr>
        <a:xfrm>
          <a:off x="0" y="0"/>
          <a:ext cx="0" cy="0"/>
          <a:chOff x="0" y="0"/>
          <a:chExt cx="0" cy="0"/>
        </a:xfrm>
      </p:grpSpPr>
      <p:sp>
        <p:nvSpPr>
          <p:cNvPr id="70" name="TextBox 69">
            <a:extLst>
              <a:ext uri="{FF2B5EF4-FFF2-40B4-BE49-F238E27FC236}">
                <a16:creationId xmlns:a16="http://schemas.microsoft.com/office/drawing/2014/main" id="{AC17817C-AF36-4468-94FC-44DCFF825290}"/>
              </a:ext>
            </a:extLst>
          </p:cNvPr>
          <p:cNvSpPr txBox="1"/>
          <p:nvPr/>
        </p:nvSpPr>
        <p:spPr>
          <a:xfrm>
            <a:off x="1200250" y="131812"/>
            <a:ext cx="9577007" cy="707886"/>
          </a:xfrm>
          <a:prstGeom prst="rect">
            <a:avLst/>
          </a:prstGeom>
          <a:noFill/>
        </p:spPr>
        <p:txBody>
          <a:bodyPr wrap="square" rtlCol="0">
            <a:spAutoFit/>
          </a:bodyPr>
          <a:lstStyle/>
          <a:p>
            <a:pPr algn="ctr" defTabSz="914400"/>
            <a:r>
              <a:rPr lang="en-US" sz="4000" dirty="0" smtClean="0">
                <a:solidFill>
                  <a:prstClr val="white">
                    <a:lumMod val="65000"/>
                  </a:prstClr>
                </a:solidFill>
                <a:latin typeface="Tw Cen MT" panose="020B0602020104020603" pitchFamily="34" charset="0"/>
              </a:rPr>
              <a:t>WO STEHT MAN DAMIT IM VERGLEICH</a:t>
            </a:r>
            <a:endParaRPr lang="en-US" sz="4000" dirty="0">
              <a:solidFill>
                <a:prstClr val="white">
                  <a:lumMod val="65000"/>
                </a:prstClr>
              </a:solidFill>
              <a:latin typeface="Tw Cen MT" panose="020B0602020104020603" pitchFamily="34" charset="0"/>
            </a:endParaRPr>
          </a:p>
        </p:txBody>
      </p:sp>
      <p:grpSp>
        <p:nvGrpSpPr>
          <p:cNvPr id="79" name="Group 78">
            <a:extLst>
              <a:ext uri="{FF2B5EF4-FFF2-40B4-BE49-F238E27FC236}">
                <a16:creationId xmlns:a16="http://schemas.microsoft.com/office/drawing/2014/main" id="{B347FCAE-CD51-47C1-A0E5-7FE287A79E42}"/>
              </a:ext>
            </a:extLst>
          </p:cNvPr>
          <p:cNvGrpSpPr/>
          <p:nvPr/>
        </p:nvGrpSpPr>
        <p:grpSpPr>
          <a:xfrm>
            <a:off x="5379551" y="878988"/>
            <a:ext cx="1434489" cy="190500"/>
            <a:chOff x="4679586" y="878988"/>
            <a:chExt cx="1434489" cy="190500"/>
          </a:xfrm>
        </p:grpSpPr>
        <p:sp>
          <p:nvSpPr>
            <p:cNvPr id="71" name="Oval 70">
              <a:extLst>
                <a:ext uri="{FF2B5EF4-FFF2-40B4-BE49-F238E27FC236}">
                  <a16:creationId xmlns:a16="http://schemas.microsoft.com/office/drawing/2014/main" id="{957F6F33-D335-4F37-A9F5-23DE49CB0B4A}"/>
                </a:ext>
              </a:extLst>
            </p:cNvPr>
            <p:cNvSpPr/>
            <p:nvPr/>
          </p:nvSpPr>
          <p:spPr>
            <a:xfrm>
              <a:off x="4679586" y="878988"/>
              <a:ext cx="190500" cy="190500"/>
            </a:xfrm>
            <a:prstGeom prst="ellipse">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74" name="Oval 73">
              <a:extLst>
                <a:ext uri="{FF2B5EF4-FFF2-40B4-BE49-F238E27FC236}">
                  <a16:creationId xmlns:a16="http://schemas.microsoft.com/office/drawing/2014/main" id="{9D3A95DB-0E0C-40A8-88F7-9DAC67B156F6}"/>
                </a:ext>
              </a:extLst>
            </p:cNvPr>
            <p:cNvSpPr/>
            <p:nvPr/>
          </p:nvSpPr>
          <p:spPr>
            <a:xfrm>
              <a:off x="4990736" y="878988"/>
              <a:ext cx="190500" cy="190500"/>
            </a:xfrm>
            <a:prstGeom prst="ellipse">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76" name="Oval 75">
              <a:extLst>
                <a:ext uri="{FF2B5EF4-FFF2-40B4-BE49-F238E27FC236}">
                  <a16:creationId xmlns:a16="http://schemas.microsoft.com/office/drawing/2014/main" id="{AD1EA8C3-D35D-4FB7-8D6B-858B4EE08256}"/>
                </a:ext>
              </a:extLst>
            </p:cNvPr>
            <p:cNvSpPr/>
            <p:nvPr/>
          </p:nvSpPr>
          <p:spPr>
            <a:xfrm>
              <a:off x="5301522" y="878988"/>
              <a:ext cx="190500" cy="190500"/>
            </a:xfrm>
            <a:prstGeom prst="ellipse">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77" name="Oval 76">
              <a:extLst>
                <a:ext uri="{FF2B5EF4-FFF2-40B4-BE49-F238E27FC236}">
                  <a16:creationId xmlns:a16="http://schemas.microsoft.com/office/drawing/2014/main" id="{FD4B96A9-29AD-4507-B1E8-D12C03BAD2C2}"/>
                </a:ext>
              </a:extLst>
            </p:cNvPr>
            <p:cNvSpPr/>
            <p:nvPr/>
          </p:nvSpPr>
          <p:spPr>
            <a:xfrm>
              <a:off x="5612308" y="878988"/>
              <a:ext cx="190500" cy="190500"/>
            </a:xfrm>
            <a:prstGeom prst="ellipse">
              <a:avLst/>
            </a:prstGeom>
            <a:solidFill>
              <a:srgbClr val="1C7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78" name="Oval 77">
              <a:extLst>
                <a:ext uri="{FF2B5EF4-FFF2-40B4-BE49-F238E27FC236}">
                  <a16:creationId xmlns:a16="http://schemas.microsoft.com/office/drawing/2014/main" id="{50AFA104-D1BD-427D-90C1-6CE47F2C7A56}"/>
                </a:ext>
              </a:extLst>
            </p:cNvPr>
            <p:cNvSpPr/>
            <p:nvPr/>
          </p:nvSpPr>
          <p:spPr>
            <a:xfrm>
              <a:off x="5923575" y="878988"/>
              <a:ext cx="190500" cy="1905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grpSp>
      <p:sp>
        <p:nvSpPr>
          <p:cNvPr id="3" name="Abgerundetes Rechteck 2"/>
          <p:cNvSpPr/>
          <p:nvPr/>
        </p:nvSpPr>
        <p:spPr>
          <a:xfrm>
            <a:off x="2186328" y="2204863"/>
            <a:ext cx="9577064" cy="1010143"/>
          </a:xfrm>
          <a:prstGeom prst="roundRect">
            <a:avLst/>
          </a:prstGeom>
          <a:gradFill flip="none" rotWithShape="1">
            <a:gsLst>
              <a:gs pos="0">
                <a:srgbClr val="C00000"/>
              </a:gs>
              <a:gs pos="50000">
                <a:srgbClr val="D85406"/>
              </a:gs>
              <a:gs pos="100000">
                <a:srgbClr val="00B05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Abgerundetes Rechteck 12"/>
          <p:cNvSpPr/>
          <p:nvPr/>
        </p:nvSpPr>
        <p:spPr>
          <a:xfrm>
            <a:off x="2208362" y="4437111"/>
            <a:ext cx="9555030" cy="1047949"/>
          </a:xfrm>
          <a:prstGeom prst="roundRect">
            <a:avLst/>
          </a:prstGeom>
          <a:gradFill flip="none" rotWithShape="1">
            <a:gsLst>
              <a:gs pos="0">
                <a:srgbClr val="C00000"/>
              </a:gs>
              <a:gs pos="50000">
                <a:srgbClr val="D85406"/>
              </a:gs>
              <a:gs pos="100000">
                <a:srgbClr val="00B05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Box 25">
            <a:extLst>
              <a:ext uri="{FF2B5EF4-FFF2-40B4-BE49-F238E27FC236}">
                <a16:creationId xmlns:a16="http://schemas.microsoft.com/office/drawing/2014/main" id="{7DEA27D8-0CF3-496D-AD7D-2076231DE52C}"/>
              </a:ext>
            </a:extLst>
          </p:cNvPr>
          <p:cNvSpPr txBox="1"/>
          <p:nvPr/>
        </p:nvSpPr>
        <p:spPr>
          <a:xfrm>
            <a:off x="192138" y="2505711"/>
            <a:ext cx="3201043" cy="307777"/>
          </a:xfrm>
          <a:prstGeom prst="rect">
            <a:avLst/>
          </a:prstGeom>
          <a:noFill/>
        </p:spPr>
        <p:txBody>
          <a:bodyPr wrap="square" rtlCol="0">
            <a:spAutoFit/>
          </a:bodyPr>
          <a:lstStyle/>
          <a:p>
            <a:pPr defTabSz="914400"/>
            <a:r>
              <a:rPr lang="en-US" sz="1400" b="1" dirty="0" smtClean="0">
                <a:solidFill>
                  <a:srgbClr val="E7E6E6">
                    <a:lumMod val="50000"/>
                  </a:srgbClr>
                </a:solidFill>
                <a:latin typeface="Century Gothic" panose="020B0502020202020204" pitchFamily="34" charset="0"/>
              </a:rPr>
              <a:t>STRAFVERFOLGUNG</a:t>
            </a:r>
            <a:endParaRPr lang="en-US" sz="1400" b="1" dirty="0">
              <a:solidFill>
                <a:srgbClr val="E7E6E6">
                  <a:lumMod val="50000"/>
                </a:srgbClr>
              </a:solidFill>
              <a:latin typeface="Century Gothic" panose="020B0502020202020204" pitchFamily="34" charset="0"/>
            </a:endParaRPr>
          </a:p>
        </p:txBody>
      </p:sp>
      <p:sp>
        <p:nvSpPr>
          <p:cNvPr id="15" name="TextBox 25">
            <a:extLst>
              <a:ext uri="{FF2B5EF4-FFF2-40B4-BE49-F238E27FC236}">
                <a16:creationId xmlns:a16="http://schemas.microsoft.com/office/drawing/2014/main" id="{7DEA27D8-0CF3-496D-AD7D-2076231DE52C}"/>
              </a:ext>
            </a:extLst>
          </p:cNvPr>
          <p:cNvSpPr txBox="1"/>
          <p:nvPr/>
        </p:nvSpPr>
        <p:spPr>
          <a:xfrm>
            <a:off x="391702" y="4744847"/>
            <a:ext cx="1744595" cy="307777"/>
          </a:xfrm>
          <a:prstGeom prst="rect">
            <a:avLst/>
          </a:prstGeom>
          <a:noFill/>
        </p:spPr>
        <p:txBody>
          <a:bodyPr wrap="square" rtlCol="0">
            <a:spAutoFit/>
          </a:bodyPr>
          <a:lstStyle/>
          <a:p>
            <a:pPr defTabSz="914400"/>
            <a:r>
              <a:rPr lang="en-US" sz="1400" b="1" dirty="0" smtClean="0">
                <a:solidFill>
                  <a:srgbClr val="E7E6E6">
                    <a:lumMod val="50000"/>
                  </a:srgbClr>
                </a:solidFill>
                <a:latin typeface="Century Gothic" panose="020B0502020202020204" pitchFamily="34" charset="0"/>
              </a:rPr>
              <a:t>BEZUGSQUELLEN</a:t>
            </a:r>
            <a:endParaRPr lang="en-US" sz="1400" b="1" dirty="0">
              <a:solidFill>
                <a:srgbClr val="E7E6E6">
                  <a:lumMod val="50000"/>
                </a:srgbClr>
              </a:solidFill>
              <a:latin typeface="Century Gothic" panose="020B0502020202020204" pitchFamily="34" charset="0"/>
            </a:endParaRPr>
          </a:p>
        </p:txBody>
      </p:sp>
      <p:sp>
        <p:nvSpPr>
          <p:cNvPr id="16" name="TextBox 25">
            <a:extLst>
              <a:ext uri="{FF2B5EF4-FFF2-40B4-BE49-F238E27FC236}">
                <a16:creationId xmlns:a16="http://schemas.microsoft.com/office/drawing/2014/main" id="{7DEA27D8-0CF3-496D-AD7D-2076231DE52C}"/>
              </a:ext>
            </a:extLst>
          </p:cNvPr>
          <p:cNvSpPr txBox="1"/>
          <p:nvPr/>
        </p:nvSpPr>
        <p:spPr>
          <a:xfrm>
            <a:off x="2201152" y="2521733"/>
            <a:ext cx="10225193" cy="307777"/>
          </a:xfrm>
          <a:prstGeom prst="rect">
            <a:avLst/>
          </a:prstGeom>
          <a:noFill/>
        </p:spPr>
        <p:txBody>
          <a:bodyPr wrap="square" rtlCol="0">
            <a:spAutoFit/>
          </a:bodyPr>
          <a:lstStyle/>
          <a:p>
            <a:pPr defTabSz="914400"/>
            <a:r>
              <a:rPr lang="en-US" sz="1400" b="1" dirty="0" err="1" smtClean="0">
                <a:latin typeface="Century Gothic" panose="020B0502020202020204" pitchFamily="34" charset="0"/>
              </a:rPr>
              <a:t>Todesstrafe</a:t>
            </a:r>
            <a:r>
              <a:rPr lang="en-US" sz="1400" b="1" dirty="0">
                <a:latin typeface="Century Gothic" panose="020B0502020202020204" pitchFamily="34" charset="0"/>
              </a:rPr>
              <a:t> </a:t>
            </a:r>
            <a:r>
              <a:rPr lang="en-US" sz="1400" b="1" dirty="0" smtClean="0">
                <a:latin typeface="Century Gothic" panose="020B0502020202020204" pitchFamily="34" charset="0"/>
              </a:rPr>
              <a:t>         </a:t>
            </a:r>
            <a:r>
              <a:rPr lang="en-US" sz="1400" b="1" dirty="0" err="1" smtClean="0">
                <a:latin typeface="Century Gothic" panose="020B0502020202020204" pitchFamily="34" charset="0"/>
              </a:rPr>
              <a:t>Gefängnisstrafe</a:t>
            </a:r>
            <a:r>
              <a:rPr lang="en-US" sz="1400" b="1" dirty="0" smtClean="0">
                <a:latin typeface="Century Gothic" panose="020B0502020202020204" pitchFamily="34" charset="0"/>
              </a:rPr>
              <a:t>       </a:t>
            </a:r>
            <a:r>
              <a:rPr lang="en-US" sz="1400" b="1" dirty="0" err="1" smtClean="0">
                <a:latin typeface="Century Gothic" panose="020B0502020202020204" pitchFamily="34" charset="0"/>
              </a:rPr>
              <a:t>Geldstrafe</a:t>
            </a:r>
            <a:r>
              <a:rPr lang="en-US" sz="1400" b="1" dirty="0" smtClean="0">
                <a:latin typeface="Century Gothic" panose="020B0502020202020204" pitchFamily="34" charset="0"/>
              </a:rPr>
              <a:t>         </a:t>
            </a:r>
            <a:r>
              <a:rPr lang="en-US" sz="1400" b="1" dirty="0" err="1" smtClean="0">
                <a:latin typeface="Century Gothic" panose="020B0502020202020204" pitchFamily="34" charset="0"/>
              </a:rPr>
              <a:t>Ordnungswidrigkeit</a:t>
            </a:r>
            <a:r>
              <a:rPr lang="en-US" sz="1400" b="1" dirty="0" smtClean="0">
                <a:latin typeface="Century Gothic" panose="020B0502020202020204" pitchFamily="34" charset="0"/>
              </a:rPr>
              <a:t>	  Legal (</a:t>
            </a:r>
            <a:r>
              <a:rPr lang="en-US" sz="1400" b="1" dirty="0" err="1" smtClean="0">
                <a:latin typeface="Century Gothic" panose="020B0502020202020204" pitchFamily="34" charset="0"/>
              </a:rPr>
              <a:t>begrenzt</a:t>
            </a:r>
            <a:r>
              <a:rPr lang="en-US" sz="1400" b="1" dirty="0" smtClean="0">
                <a:latin typeface="Century Gothic" panose="020B0502020202020204" pitchFamily="34" charset="0"/>
              </a:rPr>
              <a:t>)      </a:t>
            </a:r>
            <a:r>
              <a:rPr lang="en-US" sz="1400" b="1" dirty="0" err="1" smtClean="0">
                <a:latin typeface="Century Gothic" panose="020B0502020202020204" pitchFamily="34" charset="0"/>
              </a:rPr>
              <a:t>Alkohol</a:t>
            </a:r>
            <a:r>
              <a:rPr lang="en-US" sz="1400" b="1" dirty="0" smtClean="0">
                <a:latin typeface="Century Gothic" panose="020B0502020202020204" pitchFamily="34" charset="0"/>
              </a:rPr>
              <a:t> in DE</a:t>
            </a:r>
            <a:endParaRPr lang="en-US" sz="1400" b="1" dirty="0">
              <a:latin typeface="Century Gothic" panose="020B0502020202020204" pitchFamily="34" charset="0"/>
            </a:endParaRPr>
          </a:p>
        </p:txBody>
      </p:sp>
      <p:pic>
        <p:nvPicPr>
          <p:cNvPr id="1028" name="Picture 4" descr="https://upload.wikimedia.org/wikipedia/commons/d/d8/Flagge_Deutschlan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1090" y="2868153"/>
            <a:ext cx="1152128" cy="68964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https://upload.wikimedia.org/wikipedia/commons/d/d8/Flagge_Deutschlan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2658" y="4018884"/>
            <a:ext cx="1152128" cy="689646"/>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k 4" descr="File:Flag of Canada.png - Wikipedi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4035" y="3247737"/>
            <a:ext cx="1178535" cy="589268"/>
          </a:xfrm>
          <a:prstGeom prst="rect">
            <a:avLst/>
          </a:prstGeom>
        </p:spPr>
      </p:pic>
      <p:pic>
        <p:nvPicPr>
          <p:cNvPr id="6" name="Grafik 5" descr="Education in Uruguay - Wikipedi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6834" y="1862070"/>
            <a:ext cx="976440" cy="650960"/>
          </a:xfrm>
          <a:prstGeom prst="rect">
            <a:avLst/>
          </a:prstGeom>
        </p:spPr>
      </p:pic>
      <p:pic>
        <p:nvPicPr>
          <p:cNvPr id="7" name="Grafik 6" descr="United States at the 2019 Summer Universiade - Wikipedi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5861" y="1862070"/>
            <a:ext cx="1235999" cy="650960"/>
          </a:xfrm>
          <a:prstGeom prst="rect">
            <a:avLst/>
          </a:prstGeom>
        </p:spPr>
      </p:pic>
      <p:pic>
        <p:nvPicPr>
          <p:cNvPr id="24" name="Grafik 23" descr="Education in Uruguay - Wikipedi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1201" y="5234579"/>
            <a:ext cx="1110321" cy="740214"/>
          </a:xfrm>
          <a:prstGeom prst="rect">
            <a:avLst/>
          </a:prstGeom>
        </p:spPr>
      </p:pic>
      <p:pic>
        <p:nvPicPr>
          <p:cNvPr id="25" name="Grafik 24" descr="United States at the 2019 Summer Universiade - Wikipedi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51582" y="5234579"/>
            <a:ext cx="1261636" cy="664462"/>
          </a:xfrm>
          <a:prstGeom prst="rect">
            <a:avLst/>
          </a:prstGeom>
        </p:spPr>
      </p:pic>
      <p:pic>
        <p:nvPicPr>
          <p:cNvPr id="26" name="Grafik 25" descr="File:Flag of Canada.png - Wikipedi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0561" y="4124968"/>
            <a:ext cx="1178535" cy="589268"/>
          </a:xfrm>
          <a:prstGeom prst="rect">
            <a:avLst/>
          </a:prstGeom>
        </p:spPr>
      </p:pic>
      <p:sp>
        <p:nvSpPr>
          <p:cNvPr id="28" name="TextBox 25">
            <a:extLst>
              <a:ext uri="{FF2B5EF4-FFF2-40B4-BE49-F238E27FC236}">
                <a16:creationId xmlns:a16="http://schemas.microsoft.com/office/drawing/2014/main" id="{7DEA27D8-0CF3-496D-AD7D-2076231DE52C}"/>
              </a:ext>
            </a:extLst>
          </p:cNvPr>
          <p:cNvSpPr txBox="1"/>
          <p:nvPr/>
        </p:nvSpPr>
        <p:spPr>
          <a:xfrm>
            <a:off x="2208305" y="4690453"/>
            <a:ext cx="10225193" cy="738664"/>
          </a:xfrm>
          <a:prstGeom prst="rect">
            <a:avLst/>
          </a:prstGeom>
          <a:noFill/>
        </p:spPr>
        <p:txBody>
          <a:bodyPr wrap="square" rtlCol="0">
            <a:spAutoFit/>
          </a:bodyPr>
          <a:lstStyle/>
          <a:p>
            <a:pPr defTabSz="914400"/>
            <a:r>
              <a:rPr lang="en-US" sz="1400" b="1" dirty="0" err="1" smtClean="0">
                <a:latin typeface="Century Gothic" panose="020B0502020202020204" pitchFamily="34" charset="0"/>
              </a:rPr>
              <a:t>Illegaler</a:t>
            </a:r>
            <a:r>
              <a:rPr lang="en-US" sz="1400" b="1" dirty="0">
                <a:latin typeface="Century Gothic" panose="020B0502020202020204" pitchFamily="34" charset="0"/>
              </a:rPr>
              <a:t> </a:t>
            </a:r>
            <a:r>
              <a:rPr lang="en-US" sz="1400" b="1" dirty="0" smtClean="0">
                <a:latin typeface="Century Gothic" panose="020B0502020202020204" pitchFamily="34" charset="0"/>
              </a:rPr>
              <a:t>          </a:t>
            </a:r>
            <a:r>
              <a:rPr lang="en-US" sz="1400" b="1" dirty="0" err="1" smtClean="0">
                <a:latin typeface="Century Gothic" panose="020B0502020202020204" pitchFamily="34" charset="0"/>
              </a:rPr>
              <a:t>Begrenzter</a:t>
            </a:r>
            <a:r>
              <a:rPr lang="en-US" sz="1400" b="1" dirty="0" smtClean="0">
                <a:latin typeface="Century Gothic" panose="020B0502020202020204" pitchFamily="34" charset="0"/>
              </a:rPr>
              <a:t>	 Cannabis	         </a:t>
            </a:r>
            <a:r>
              <a:rPr lang="en-US" sz="1400" b="1" dirty="0" err="1" smtClean="0">
                <a:latin typeface="Century Gothic" panose="020B0502020202020204" pitchFamily="34" charset="0"/>
              </a:rPr>
              <a:t>Staatliches</a:t>
            </a:r>
            <a:r>
              <a:rPr lang="en-US" sz="1400" b="1" dirty="0" smtClean="0">
                <a:latin typeface="Century Gothic" panose="020B0502020202020204" pitchFamily="34" charset="0"/>
              </a:rPr>
              <a:t>    		Privates     		</a:t>
            </a:r>
            <a:r>
              <a:rPr lang="en-US" sz="1400" b="1" dirty="0" err="1" smtClean="0">
                <a:latin typeface="Century Gothic" panose="020B0502020202020204" pitchFamily="34" charset="0"/>
              </a:rPr>
              <a:t>Alkohol</a:t>
            </a:r>
            <a:r>
              <a:rPr lang="en-US" sz="1400" b="1" dirty="0" smtClean="0">
                <a:latin typeface="Century Gothic" panose="020B0502020202020204" pitchFamily="34" charset="0"/>
              </a:rPr>
              <a:t> in DE</a:t>
            </a:r>
          </a:p>
          <a:p>
            <a:pPr defTabSz="914400"/>
            <a:r>
              <a:rPr lang="en-US" sz="1400" b="1" dirty="0" err="1" smtClean="0">
                <a:latin typeface="Century Gothic" panose="020B0502020202020204" pitchFamily="34" charset="0"/>
              </a:rPr>
              <a:t>Markt</a:t>
            </a:r>
            <a:r>
              <a:rPr lang="en-US" sz="1400" b="1" dirty="0" smtClean="0">
                <a:latin typeface="Century Gothic" panose="020B0502020202020204" pitchFamily="34" charset="0"/>
              </a:rPr>
              <a:t>	       </a:t>
            </a:r>
            <a:r>
              <a:rPr lang="en-US" sz="1400" b="1" dirty="0" err="1" smtClean="0">
                <a:latin typeface="Century Gothic" panose="020B0502020202020204" pitchFamily="34" charset="0"/>
              </a:rPr>
              <a:t>Eigenanbau</a:t>
            </a:r>
            <a:r>
              <a:rPr lang="en-US" sz="1400" b="1" dirty="0" smtClean="0">
                <a:latin typeface="Century Gothic" panose="020B0502020202020204" pitchFamily="34" charset="0"/>
              </a:rPr>
              <a:t>        	 Social	         </a:t>
            </a:r>
            <a:r>
              <a:rPr lang="en-US" sz="1400" b="1" dirty="0" err="1" smtClean="0">
                <a:latin typeface="Century Gothic" panose="020B0502020202020204" pitchFamily="34" charset="0"/>
              </a:rPr>
              <a:t>Verkaufsmonopol</a:t>
            </a:r>
            <a:r>
              <a:rPr lang="en-US" sz="1400" b="1" dirty="0" smtClean="0">
                <a:latin typeface="Century Gothic" panose="020B0502020202020204" pitchFamily="34" charset="0"/>
              </a:rPr>
              <a:t>	</a:t>
            </a:r>
            <a:r>
              <a:rPr lang="en-US" sz="1400" b="1" dirty="0" err="1" smtClean="0">
                <a:latin typeface="Century Gothic" panose="020B0502020202020204" pitchFamily="34" charset="0"/>
              </a:rPr>
              <a:t>Lizenzmodell</a:t>
            </a:r>
            <a:endParaRPr lang="en-US" sz="1400" b="1" dirty="0" smtClean="0">
              <a:latin typeface="Century Gothic" panose="020B0502020202020204" pitchFamily="34" charset="0"/>
            </a:endParaRPr>
          </a:p>
          <a:p>
            <a:pPr defTabSz="914400"/>
            <a:r>
              <a:rPr lang="en-US" sz="1400" b="1" dirty="0" smtClean="0">
                <a:latin typeface="Century Gothic" panose="020B0502020202020204" pitchFamily="34" charset="0"/>
              </a:rPr>
              <a:t>			 Clubs</a:t>
            </a:r>
            <a:endParaRPr lang="en-US" sz="1400" b="1" dirty="0">
              <a:latin typeface="Century Gothic" panose="020B0502020202020204" pitchFamily="34" charset="0"/>
            </a:endParaRPr>
          </a:p>
        </p:txBody>
      </p:sp>
      <p:sp>
        <p:nvSpPr>
          <p:cNvPr id="23" name="Textfeld 22"/>
          <p:cNvSpPr txBox="1"/>
          <p:nvPr/>
        </p:nvSpPr>
        <p:spPr>
          <a:xfrm>
            <a:off x="8401051" y="6453336"/>
            <a:ext cx="3813076" cy="276999"/>
          </a:xfrm>
          <a:prstGeom prst="rect">
            <a:avLst/>
          </a:prstGeom>
          <a:noFill/>
        </p:spPr>
        <p:txBody>
          <a:bodyPr wrap="square" rtlCol="0">
            <a:spAutoFit/>
          </a:bodyPr>
          <a:lstStyle/>
          <a:p>
            <a:r>
              <a:rPr lang="de-DE" sz="1200" dirty="0" smtClean="0"/>
              <a:t>Vgl. Manthey, Deutscher Suchtkongress 2023</a:t>
            </a:r>
            <a:endParaRPr lang="de-DE" sz="1200" dirty="0"/>
          </a:p>
        </p:txBody>
      </p:sp>
    </p:spTree>
    <p:extLst>
      <p:ext uri="{BB962C8B-B14F-4D97-AF65-F5344CB8AC3E}">
        <p14:creationId xmlns:p14="http://schemas.microsoft.com/office/powerpoint/2010/main" val="12751220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6E7E9"/>
        </a:solidFill>
        <a:effectLst/>
      </p:bgPr>
    </p:bg>
    <p:spTree>
      <p:nvGrpSpPr>
        <p:cNvPr id="1" name=""/>
        <p:cNvGrpSpPr/>
        <p:nvPr/>
      </p:nvGrpSpPr>
      <p:grpSpPr>
        <a:xfrm>
          <a:off x="0" y="0"/>
          <a:ext cx="0" cy="0"/>
          <a:chOff x="0" y="0"/>
          <a:chExt cx="0" cy="0"/>
        </a:xfrm>
      </p:grpSpPr>
      <p:sp>
        <p:nvSpPr>
          <p:cNvPr id="52" name="TextBox 51">
            <a:extLst>
              <a:ext uri="{FF2B5EF4-FFF2-40B4-BE49-F238E27FC236}">
                <a16:creationId xmlns:a16="http://schemas.microsoft.com/office/drawing/2014/main" id="{44337E62-7F21-4CD3-9B0D-507A64DF7728}"/>
              </a:ext>
            </a:extLst>
          </p:cNvPr>
          <p:cNvSpPr txBox="1"/>
          <p:nvPr/>
        </p:nvSpPr>
        <p:spPr>
          <a:xfrm>
            <a:off x="478806" y="1819687"/>
            <a:ext cx="10658548" cy="2677656"/>
          </a:xfrm>
          <a:prstGeom prst="rect">
            <a:avLst/>
          </a:prstGeom>
          <a:noFill/>
        </p:spPr>
        <p:txBody>
          <a:bodyPr wrap="square" rtlCol="0">
            <a:spAutoFit/>
          </a:bodyPr>
          <a:lstStyle/>
          <a:p>
            <a:pPr defTabSz="914400">
              <a:lnSpc>
                <a:spcPct val="150000"/>
              </a:lnSpc>
            </a:pPr>
            <a:r>
              <a:rPr lang="de-DE" sz="1600" b="1" i="1" dirty="0">
                <a:solidFill>
                  <a:srgbClr val="E7E6E6">
                    <a:lumMod val="50000"/>
                  </a:srgbClr>
                </a:solidFill>
                <a:latin typeface="Century Gothic" panose="020B0502020202020204" pitchFamily="34" charset="0"/>
              </a:rPr>
              <a:t>Kapitel 2</a:t>
            </a:r>
          </a:p>
          <a:p>
            <a:pPr defTabSz="914400">
              <a:lnSpc>
                <a:spcPct val="150000"/>
              </a:lnSpc>
            </a:pPr>
            <a:r>
              <a:rPr lang="de-DE" sz="1600" b="1" i="1" dirty="0">
                <a:solidFill>
                  <a:srgbClr val="E7E6E6">
                    <a:lumMod val="50000"/>
                  </a:srgbClr>
                </a:solidFill>
                <a:latin typeface="Century Gothic" panose="020B0502020202020204" pitchFamily="34" charset="0"/>
              </a:rPr>
              <a:t>Gesundheitsschutz, Kinder- und Jugendschutz, Prävention</a:t>
            </a:r>
          </a:p>
          <a:p>
            <a:pPr defTabSz="914400">
              <a:lnSpc>
                <a:spcPct val="150000"/>
              </a:lnSpc>
            </a:pPr>
            <a:endParaRPr lang="de-DE" sz="1600" i="1" dirty="0" smtClean="0">
              <a:solidFill>
                <a:srgbClr val="E7E6E6">
                  <a:lumMod val="50000"/>
                </a:srgbClr>
              </a:solidFill>
              <a:latin typeface="Century Gothic" panose="020B0502020202020204" pitchFamily="34" charset="0"/>
            </a:endParaRPr>
          </a:p>
          <a:p>
            <a:pPr defTabSz="914400">
              <a:lnSpc>
                <a:spcPct val="150000"/>
              </a:lnSpc>
            </a:pPr>
            <a:r>
              <a:rPr lang="de-DE" sz="1600" i="1" dirty="0" smtClean="0">
                <a:solidFill>
                  <a:srgbClr val="E7E6E6">
                    <a:lumMod val="50000"/>
                  </a:srgbClr>
                </a:solidFill>
                <a:latin typeface="Century Gothic" panose="020B0502020202020204" pitchFamily="34" charset="0"/>
              </a:rPr>
              <a:t>§ </a:t>
            </a:r>
            <a:r>
              <a:rPr lang="de-DE" sz="1600" i="1" dirty="0">
                <a:solidFill>
                  <a:srgbClr val="E7E6E6">
                    <a:lumMod val="50000"/>
                  </a:srgbClr>
                </a:solidFill>
                <a:latin typeface="Century Gothic" panose="020B0502020202020204" pitchFamily="34" charset="0"/>
              </a:rPr>
              <a:t>5 Konsumverbot</a:t>
            </a:r>
          </a:p>
          <a:p>
            <a:pPr defTabSz="914400">
              <a:lnSpc>
                <a:spcPct val="150000"/>
              </a:lnSpc>
            </a:pPr>
            <a:r>
              <a:rPr lang="de-DE" sz="1600" i="1" dirty="0">
                <a:solidFill>
                  <a:srgbClr val="E7E6E6">
                    <a:lumMod val="50000"/>
                  </a:srgbClr>
                </a:solidFill>
                <a:latin typeface="Century Gothic" panose="020B0502020202020204" pitchFamily="34" charset="0"/>
              </a:rPr>
              <a:t>§ 6 Allgemeines Werbe- und </a:t>
            </a:r>
            <a:r>
              <a:rPr lang="de-DE" sz="1600" i="1" dirty="0" err="1">
                <a:solidFill>
                  <a:srgbClr val="E7E6E6">
                    <a:lumMod val="50000"/>
                  </a:srgbClr>
                </a:solidFill>
                <a:latin typeface="Century Gothic" panose="020B0502020202020204" pitchFamily="34" charset="0"/>
              </a:rPr>
              <a:t>Sponsoringverbot</a:t>
            </a:r>
            <a:endParaRPr lang="de-DE" sz="1600" i="1" dirty="0">
              <a:solidFill>
                <a:srgbClr val="E7E6E6">
                  <a:lumMod val="50000"/>
                </a:srgbClr>
              </a:solidFill>
              <a:latin typeface="Century Gothic" panose="020B0502020202020204" pitchFamily="34" charset="0"/>
            </a:endParaRPr>
          </a:p>
          <a:p>
            <a:pPr defTabSz="914400">
              <a:lnSpc>
                <a:spcPct val="150000"/>
              </a:lnSpc>
            </a:pPr>
            <a:r>
              <a:rPr lang="de-DE" sz="1600" i="1" dirty="0">
                <a:solidFill>
                  <a:srgbClr val="E7E6E6">
                    <a:lumMod val="50000"/>
                  </a:srgbClr>
                </a:solidFill>
                <a:latin typeface="Century Gothic" panose="020B0502020202020204" pitchFamily="34" charset="0"/>
              </a:rPr>
              <a:t>§ 7 Frühintervention</a:t>
            </a:r>
          </a:p>
          <a:p>
            <a:pPr defTabSz="914400">
              <a:lnSpc>
                <a:spcPct val="150000"/>
              </a:lnSpc>
            </a:pPr>
            <a:r>
              <a:rPr lang="de-DE" sz="1600" i="1" dirty="0">
                <a:solidFill>
                  <a:srgbClr val="E7E6E6">
                    <a:lumMod val="50000"/>
                  </a:srgbClr>
                </a:solidFill>
                <a:latin typeface="Century Gothic" panose="020B0502020202020204" pitchFamily="34" charset="0"/>
              </a:rPr>
              <a:t>§ 8 Suchtprävention</a:t>
            </a:r>
          </a:p>
        </p:txBody>
      </p:sp>
      <p:cxnSp>
        <p:nvCxnSpPr>
          <p:cNvPr id="69" name="Straight Connector 68">
            <a:extLst>
              <a:ext uri="{FF2B5EF4-FFF2-40B4-BE49-F238E27FC236}">
                <a16:creationId xmlns:a16="http://schemas.microsoft.com/office/drawing/2014/main" id="{3FE4C8AC-856E-47A1-86C3-D3143F6DF56B}"/>
              </a:ext>
            </a:extLst>
          </p:cNvPr>
          <p:cNvCxnSpPr>
            <a:cxnSpLocks/>
          </p:cNvCxnSpPr>
          <p:nvPr/>
        </p:nvCxnSpPr>
        <p:spPr>
          <a:xfrm>
            <a:off x="1512493" y="1819790"/>
            <a:ext cx="2048865" cy="0"/>
          </a:xfrm>
          <a:prstGeom prst="line">
            <a:avLst/>
          </a:prstGeom>
          <a:ln w="19050">
            <a:solidFill>
              <a:srgbClr val="1C7CBB"/>
            </a:solidFill>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AC17817C-AF36-4468-94FC-44DCFF825290}"/>
              </a:ext>
            </a:extLst>
          </p:cNvPr>
          <p:cNvSpPr txBox="1"/>
          <p:nvPr/>
        </p:nvSpPr>
        <p:spPr>
          <a:xfrm>
            <a:off x="2457338" y="131812"/>
            <a:ext cx="7278915" cy="707886"/>
          </a:xfrm>
          <a:prstGeom prst="rect">
            <a:avLst/>
          </a:prstGeom>
          <a:noFill/>
        </p:spPr>
        <p:txBody>
          <a:bodyPr wrap="square" rtlCol="0">
            <a:spAutoFit/>
          </a:bodyPr>
          <a:lstStyle/>
          <a:p>
            <a:pPr algn="ctr" defTabSz="914400"/>
            <a:r>
              <a:rPr lang="en-US" sz="4000" dirty="0" smtClean="0">
                <a:solidFill>
                  <a:prstClr val="white">
                    <a:lumMod val="65000"/>
                  </a:prstClr>
                </a:solidFill>
                <a:latin typeface="Tw Cen MT" panose="020B0602020104020603" pitchFamily="34" charset="0"/>
              </a:rPr>
              <a:t>SUCHTPRÄVENTION IM </a:t>
            </a:r>
            <a:r>
              <a:rPr lang="en-US" sz="4000" dirty="0" err="1" smtClean="0">
                <a:solidFill>
                  <a:prstClr val="white">
                    <a:lumMod val="65000"/>
                  </a:prstClr>
                </a:solidFill>
                <a:latin typeface="Tw Cen MT" panose="020B0602020104020603" pitchFamily="34" charset="0"/>
              </a:rPr>
              <a:t>CanG</a:t>
            </a:r>
            <a:endParaRPr lang="en-US" sz="4000" dirty="0">
              <a:solidFill>
                <a:prstClr val="white">
                  <a:lumMod val="65000"/>
                </a:prstClr>
              </a:solidFill>
              <a:latin typeface="Tw Cen MT" panose="020B0602020104020603" pitchFamily="34" charset="0"/>
            </a:endParaRPr>
          </a:p>
        </p:txBody>
      </p:sp>
      <p:grpSp>
        <p:nvGrpSpPr>
          <p:cNvPr id="79" name="Group 78">
            <a:extLst>
              <a:ext uri="{FF2B5EF4-FFF2-40B4-BE49-F238E27FC236}">
                <a16:creationId xmlns:a16="http://schemas.microsoft.com/office/drawing/2014/main" id="{B347FCAE-CD51-47C1-A0E5-7FE287A79E42}"/>
              </a:ext>
            </a:extLst>
          </p:cNvPr>
          <p:cNvGrpSpPr/>
          <p:nvPr/>
        </p:nvGrpSpPr>
        <p:grpSpPr>
          <a:xfrm>
            <a:off x="5379551" y="878988"/>
            <a:ext cx="1434489" cy="190500"/>
            <a:chOff x="4679586" y="878988"/>
            <a:chExt cx="1434489" cy="190500"/>
          </a:xfrm>
        </p:grpSpPr>
        <p:sp>
          <p:nvSpPr>
            <p:cNvPr id="71" name="Oval 70">
              <a:extLst>
                <a:ext uri="{FF2B5EF4-FFF2-40B4-BE49-F238E27FC236}">
                  <a16:creationId xmlns:a16="http://schemas.microsoft.com/office/drawing/2014/main" id="{957F6F33-D335-4F37-A9F5-23DE49CB0B4A}"/>
                </a:ext>
              </a:extLst>
            </p:cNvPr>
            <p:cNvSpPr/>
            <p:nvPr/>
          </p:nvSpPr>
          <p:spPr>
            <a:xfrm>
              <a:off x="4679586" y="878988"/>
              <a:ext cx="190500" cy="190500"/>
            </a:xfrm>
            <a:prstGeom prst="ellipse">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74" name="Oval 73">
              <a:extLst>
                <a:ext uri="{FF2B5EF4-FFF2-40B4-BE49-F238E27FC236}">
                  <a16:creationId xmlns:a16="http://schemas.microsoft.com/office/drawing/2014/main" id="{9D3A95DB-0E0C-40A8-88F7-9DAC67B156F6}"/>
                </a:ext>
              </a:extLst>
            </p:cNvPr>
            <p:cNvSpPr/>
            <p:nvPr/>
          </p:nvSpPr>
          <p:spPr>
            <a:xfrm>
              <a:off x="4990736" y="878988"/>
              <a:ext cx="190500" cy="190500"/>
            </a:xfrm>
            <a:prstGeom prst="ellipse">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76" name="Oval 75">
              <a:extLst>
                <a:ext uri="{FF2B5EF4-FFF2-40B4-BE49-F238E27FC236}">
                  <a16:creationId xmlns:a16="http://schemas.microsoft.com/office/drawing/2014/main" id="{AD1EA8C3-D35D-4FB7-8D6B-858B4EE08256}"/>
                </a:ext>
              </a:extLst>
            </p:cNvPr>
            <p:cNvSpPr/>
            <p:nvPr/>
          </p:nvSpPr>
          <p:spPr>
            <a:xfrm>
              <a:off x="5301522" y="878988"/>
              <a:ext cx="190500" cy="190500"/>
            </a:xfrm>
            <a:prstGeom prst="ellipse">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77" name="Oval 76">
              <a:extLst>
                <a:ext uri="{FF2B5EF4-FFF2-40B4-BE49-F238E27FC236}">
                  <a16:creationId xmlns:a16="http://schemas.microsoft.com/office/drawing/2014/main" id="{FD4B96A9-29AD-4507-B1E8-D12C03BAD2C2}"/>
                </a:ext>
              </a:extLst>
            </p:cNvPr>
            <p:cNvSpPr/>
            <p:nvPr/>
          </p:nvSpPr>
          <p:spPr>
            <a:xfrm>
              <a:off x="5612308" y="878988"/>
              <a:ext cx="190500" cy="190500"/>
            </a:xfrm>
            <a:prstGeom prst="ellipse">
              <a:avLst/>
            </a:prstGeom>
            <a:solidFill>
              <a:srgbClr val="1C7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78" name="Oval 77">
              <a:extLst>
                <a:ext uri="{FF2B5EF4-FFF2-40B4-BE49-F238E27FC236}">
                  <a16:creationId xmlns:a16="http://schemas.microsoft.com/office/drawing/2014/main" id="{50AFA104-D1BD-427D-90C1-6CE47F2C7A56}"/>
                </a:ext>
              </a:extLst>
            </p:cNvPr>
            <p:cNvSpPr/>
            <p:nvPr/>
          </p:nvSpPr>
          <p:spPr>
            <a:xfrm>
              <a:off x="5923575" y="878988"/>
              <a:ext cx="190500" cy="1905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grpSp>
    </p:spTree>
    <p:extLst>
      <p:ext uri="{BB962C8B-B14F-4D97-AF65-F5344CB8AC3E}">
        <p14:creationId xmlns:p14="http://schemas.microsoft.com/office/powerpoint/2010/main" val="304798097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anim calcmode="lin" valueType="num">
                                      <p:cBhvr>
                                        <p:cTn id="8" dur="500" fill="hold"/>
                                        <p:tgtEl>
                                          <p:spTgt spid="52"/>
                                        </p:tgtEl>
                                        <p:attrNameLst>
                                          <p:attrName>ppt_x</p:attrName>
                                        </p:attrNameLst>
                                      </p:cBhvr>
                                      <p:tavLst>
                                        <p:tav tm="0">
                                          <p:val>
                                            <p:strVal val="#ppt_x"/>
                                          </p:val>
                                        </p:tav>
                                        <p:tav tm="100000">
                                          <p:val>
                                            <p:strVal val="#ppt_x"/>
                                          </p:val>
                                        </p:tav>
                                      </p:tavLst>
                                    </p:anim>
                                    <p:anim calcmode="lin" valueType="num">
                                      <p:cBhvr>
                                        <p:cTn id="9" dur="500" fill="hold"/>
                                        <p:tgtEl>
                                          <p:spTgt spid="5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69"/>
                                        </p:tgtEl>
                                        <p:attrNameLst>
                                          <p:attrName>style.visibility</p:attrName>
                                        </p:attrNameLst>
                                      </p:cBhvr>
                                      <p:to>
                                        <p:strVal val="visible"/>
                                      </p:to>
                                    </p:set>
                                    <p:animEffect transition="in" filter="wipe(left)">
                                      <p:cBhvr>
                                        <p:cTn id="13"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6E7E9"/>
        </a:solidFill>
        <a:effectLst/>
      </p:bgPr>
    </p:bg>
    <p:spTree>
      <p:nvGrpSpPr>
        <p:cNvPr id="1" name=""/>
        <p:cNvGrpSpPr/>
        <p:nvPr/>
      </p:nvGrpSpPr>
      <p:grpSpPr>
        <a:xfrm>
          <a:off x="0" y="0"/>
          <a:ext cx="0" cy="0"/>
          <a:chOff x="0" y="0"/>
          <a:chExt cx="0" cy="0"/>
        </a:xfrm>
      </p:grpSpPr>
      <p:sp>
        <p:nvSpPr>
          <p:cNvPr id="52" name="TextBox 51">
            <a:extLst>
              <a:ext uri="{FF2B5EF4-FFF2-40B4-BE49-F238E27FC236}">
                <a16:creationId xmlns:a16="http://schemas.microsoft.com/office/drawing/2014/main" id="{44337E62-7F21-4CD3-9B0D-507A64DF7728}"/>
              </a:ext>
            </a:extLst>
          </p:cNvPr>
          <p:cNvSpPr txBox="1"/>
          <p:nvPr/>
        </p:nvSpPr>
        <p:spPr>
          <a:xfrm>
            <a:off x="478806" y="1525196"/>
            <a:ext cx="10658548" cy="5216172"/>
          </a:xfrm>
          <a:prstGeom prst="rect">
            <a:avLst/>
          </a:prstGeom>
          <a:noFill/>
        </p:spPr>
        <p:txBody>
          <a:bodyPr wrap="square" rtlCol="0">
            <a:spAutoFit/>
          </a:bodyPr>
          <a:lstStyle/>
          <a:p>
            <a:pPr defTabSz="914400">
              <a:lnSpc>
                <a:spcPct val="150000"/>
              </a:lnSpc>
            </a:pPr>
            <a:r>
              <a:rPr lang="de-DE" sz="1600" b="1" dirty="0">
                <a:solidFill>
                  <a:srgbClr val="E7E6E6">
                    <a:lumMod val="50000"/>
                  </a:srgbClr>
                </a:solidFill>
                <a:latin typeface="Century Gothic" panose="020B0502020202020204" pitchFamily="34" charset="0"/>
              </a:rPr>
              <a:t>§ </a:t>
            </a:r>
            <a:r>
              <a:rPr lang="de-DE" sz="1600" b="1" dirty="0" smtClean="0">
                <a:solidFill>
                  <a:srgbClr val="E7E6E6">
                    <a:lumMod val="50000"/>
                  </a:srgbClr>
                </a:solidFill>
                <a:latin typeface="Century Gothic" panose="020B0502020202020204" pitchFamily="34" charset="0"/>
              </a:rPr>
              <a:t>5 Konsumverbot</a:t>
            </a:r>
            <a:endParaRPr lang="de-DE" sz="1600" b="1" dirty="0">
              <a:solidFill>
                <a:srgbClr val="E7E6E6">
                  <a:lumMod val="50000"/>
                </a:srgbClr>
              </a:solidFill>
              <a:latin typeface="Century Gothic" panose="020B0502020202020204" pitchFamily="34" charset="0"/>
            </a:endParaRPr>
          </a:p>
          <a:p>
            <a:pPr defTabSz="914400">
              <a:lnSpc>
                <a:spcPct val="150000"/>
              </a:lnSpc>
            </a:pPr>
            <a:r>
              <a:rPr lang="de-DE" sz="1600" dirty="0">
                <a:solidFill>
                  <a:srgbClr val="E7E6E6">
                    <a:lumMod val="50000"/>
                  </a:srgbClr>
                </a:solidFill>
                <a:latin typeface="Century Gothic" panose="020B0502020202020204" pitchFamily="34" charset="0"/>
              </a:rPr>
              <a:t>(1) Der Konsum von Cannabis </a:t>
            </a:r>
            <a:r>
              <a:rPr lang="de-DE" sz="1600" b="1" dirty="0">
                <a:solidFill>
                  <a:srgbClr val="E7E6E6">
                    <a:lumMod val="50000"/>
                  </a:srgbClr>
                </a:solidFill>
                <a:latin typeface="Century Gothic" panose="020B0502020202020204" pitchFamily="34" charset="0"/>
              </a:rPr>
              <a:t>in unmittelbarer Gegenwart von Personen, die das </a:t>
            </a:r>
            <a:r>
              <a:rPr lang="de-DE" sz="1600" b="1" dirty="0" smtClean="0">
                <a:solidFill>
                  <a:srgbClr val="E7E6E6">
                    <a:lumMod val="50000"/>
                  </a:srgbClr>
                </a:solidFill>
                <a:latin typeface="Century Gothic" panose="020B0502020202020204" pitchFamily="34" charset="0"/>
              </a:rPr>
              <a:t>18. Lebensjahr </a:t>
            </a:r>
            <a:r>
              <a:rPr lang="de-DE" sz="1600" b="1" dirty="0">
                <a:solidFill>
                  <a:srgbClr val="E7E6E6">
                    <a:lumMod val="50000"/>
                  </a:srgbClr>
                </a:solidFill>
                <a:latin typeface="Century Gothic" panose="020B0502020202020204" pitchFamily="34" charset="0"/>
              </a:rPr>
              <a:t>noch nicht vollendet haben, ist verboten</a:t>
            </a:r>
            <a:r>
              <a:rPr lang="de-DE" sz="1600" dirty="0">
                <a:solidFill>
                  <a:srgbClr val="E7E6E6">
                    <a:lumMod val="50000"/>
                  </a:srgbClr>
                </a:solidFill>
                <a:latin typeface="Century Gothic" panose="020B0502020202020204" pitchFamily="34" charset="0"/>
              </a:rPr>
              <a:t>. </a:t>
            </a:r>
          </a:p>
          <a:p>
            <a:pPr defTabSz="914400">
              <a:lnSpc>
                <a:spcPct val="150000"/>
              </a:lnSpc>
            </a:pPr>
            <a:r>
              <a:rPr lang="de-DE" sz="1600" dirty="0">
                <a:solidFill>
                  <a:srgbClr val="E7E6E6">
                    <a:lumMod val="50000"/>
                  </a:srgbClr>
                </a:solidFill>
                <a:latin typeface="Century Gothic" panose="020B0502020202020204" pitchFamily="34" charset="0"/>
              </a:rPr>
              <a:t>(2) Der </a:t>
            </a:r>
            <a:r>
              <a:rPr lang="de-DE" sz="1600" b="1" dirty="0">
                <a:solidFill>
                  <a:srgbClr val="E7E6E6">
                    <a:lumMod val="50000"/>
                  </a:srgbClr>
                </a:solidFill>
                <a:latin typeface="Century Gothic" panose="020B0502020202020204" pitchFamily="34" charset="0"/>
              </a:rPr>
              <a:t>öffentliche Konsum</a:t>
            </a:r>
            <a:r>
              <a:rPr lang="de-DE" sz="1600" dirty="0">
                <a:solidFill>
                  <a:srgbClr val="E7E6E6">
                    <a:lumMod val="50000"/>
                  </a:srgbClr>
                </a:solidFill>
                <a:latin typeface="Century Gothic" panose="020B0502020202020204" pitchFamily="34" charset="0"/>
              </a:rPr>
              <a:t> von Cannabis </a:t>
            </a:r>
            <a:r>
              <a:rPr lang="de-DE" sz="1600" b="1" dirty="0">
                <a:solidFill>
                  <a:srgbClr val="E7E6E6">
                    <a:lumMod val="50000"/>
                  </a:srgbClr>
                </a:solidFill>
                <a:latin typeface="Century Gothic" panose="020B0502020202020204" pitchFamily="34" charset="0"/>
              </a:rPr>
              <a:t>ist verboten</a:t>
            </a:r>
          </a:p>
          <a:p>
            <a:pPr defTabSz="914400">
              <a:lnSpc>
                <a:spcPct val="150000"/>
              </a:lnSpc>
            </a:pPr>
            <a:r>
              <a:rPr lang="de-DE" sz="1600" dirty="0">
                <a:solidFill>
                  <a:srgbClr val="E7E6E6">
                    <a:lumMod val="50000"/>
                  </a:srgbClr>
                </a:solidFill>
                <a:latin typeface="Century Gothic" panose="020B0502020202020204" pitchFamily="34" charset="0"/>
              </a:rPr>
              <a:t>1. in </a:t>
            </a:r>
            <a:r>
              <a:rPr lang="de-DE" sz="1600" b="1" dirty="0">
                <a:solidFill>
                  <a:srgbClr val="E7E6E6">
                    <a:lumMod val="50000"/>
                  </a:srgbClr>
                </a:solidFill>
                <a:latin typeface="Century Gothic" panose="020B0502020202020204" pitchFamily="34" charset="0"/>
              </a:rPr>
              <a:t>Schulen</a:t>
            </a:r>
            <a:r>
              <a:rPr lang="de-DE" sz="1600" dirty="0">
                <a:solidFill>
                  <a:srgbClr val="E7E6E6">
                    <a:lumMod val="50000"/>
                  </a:srgbClr>
                </a:solidFill>
                <a:latin typeface="Century Gothic" panose="020B0502020202020204" pitchFamily="34" charset="0"/>
              </a:rPr>
              <a:t> und in einem Bereich von </a:t>
            </a:r>
            <a:r>
              <a:rPr lang="de-DE" sz="1600" b="1" dirty="0">
                <a:solidFill>
                  <a:srgbClr val="E7E6E6">
                    <a:lumMod val="50000"/>
                  </a:srgbClr>
                </a:solidFill>
                <a:latin typeface="Century Gothic" panose="020B0502020202020204" pitchFamily="34" charset="0"/>
              </a:rPr>
              <a:t>200 Metern </a:t>
            </a:r>
            <a:r>
              <a:rPr lang="de-DE" sz="1600" dirty="0">
                <a:solidFill>
                  <a:srgbClr val="E7E6E6">
                    <a:lumMod val="50000"/>
                  </a:srgbClr>
                </a:solidFill>
                <a:latin typeface="Century Gothic" panose="020B0502020202020204" pitchFamily="34" charset="0"/>
              </a:rPr>
              <a:t>um den Eingangsbereich von </a:t>
            </a:r>
            <a:r>
              <a:rPr lang="de-DE" sz="1600" dirty="0" smtClean="0">
                <a:solidFill>
                  <a:srgbClr val="E7E6E6">
                    <a:lumMod val="50000"/>
                  </a:srgbClr>
                </a:solidFill>
                <a:latin typeface="Century Gothic" panose="020B0502020202020204" pitchFamily="34" charset="0"/>
              </a:rPr>
              <a:t>Schulen</a:t>
            </a:r>
            <a:r>
              <a:rPr lang="de-DE" sz="1600" dirty="0">
                <a:solidFill>
                  <a:srgbClr val="E7E6E6">
                    <a:lumMod val="50000"/>
                  </a:srgbClr>
                </a:solidFill>
                <a:latin typeface="Century Gothic" panose="020B0502020202020204" pitchFamily="34" charset="0"/>
              </a:rPr>
              <a:t>,</a:t>
            </a:r>
          </a:p>
          <a:p>
            <a:pPr defTabSz="914400">
              <a:lnSpc>
                <a:spcPct val="150000"/>
              </a:lnSpc>
            </a:pPr>
            <a:r>
              <a:rPr lang="de-DE" sz="1600" dirty="0" smtClean="0">
                <a:solidFill>
                  <a:srgbClr val="E7E6E6">
                    <a:lumMod val="50000"/>
                  </a:srgbClr>
                </a:solidFill>
                <a:latin typeface="Century Gothic" panose="020B0502020202020204" pitchFamily="34" charset="0"/>
              </a:rPr>
              <a:t>2</a:t>
            </a:r>
            <a:r>
              <a:rPr lang="de-DE" sz="1600" dirty="0">
                <a:solidFill>
                  <a:srgbClr val="E7E6E6">
                    <a:lumMod val="50000"/>
                  </a:srgbClr>
                </a:solidFill>
                <a:latin typeface="Century Gothic" panose="020B0502020202020204" pitchFamily="34" charset="0"/>
              </a:rPr>
              <a:t>. auf </a:t>
            </a:r>
            <a:r>
              <a:rPr lang="de-DE" sz="1600" b="1" dirty="0">
                <a:solidFill>
                  <a:srgbClr val="E7E6E6">
                    <a:lumMod val="50000"/>
                  </a:srgbClr>
                </a:solidFill>
                <a:latin typeface="Century Gothic" panose="020B0502020202020204" pitchFamily="34" charset="0"/>
              </a:rPr>
              <a:t>Kinderspielplätzen</a:t>
            </a:r>
            <a:r>
              <a:rPr lang="de-DE" sz="1600" dirty="0">
                <a:solidFill>
                  <a:srgbClr val="E7E6E6">
                    <a:lumMod val="50000"/>
                  </a:srgbClr>
                </a:solidFill>
                <a:latin typeface="Century Gothic" panose="020B0502020202020204" pitchFamily="34" charset="0"/>
              </a:rPr>
              <a:t> und in einem Bereich von </a:t>
            </a:r>
            <a:r>
              <a:rPr lang="de-DE" sz="1600" b="1" dirty="0">
                <a:solidFill>
                  <a:srgbClr val="E7E6E6">
                    <a:lumMod val="50000"/>
                  </a:srgbClr>
                </a:solidFill>
                <a:latin typeface="Century Gothic" panose="020B0502020202020204" pitchFamily="34" charset="0"/>
              </a:rPr>
              <a:t>200 Metern </a:t>
            </a:r>
            <a:r>
              <a:rPr lang="de-DE" sz="1600" dirty="0">
                <a:solidFill>
                  <a:srgbClr val="E7E6E6">
                    <a:lumMod val="50000"/>
                  </a:srgbClr>
                </a:solidFill>
                <a:latin typeface="Century Gothic" panose="020B0502020202020204" pitchFamily="34" charset="0"/>
              </a:rPr>
              <a:t>um den Eingangsbereich</a:t>
            </a:r>
          </a:p>
          <a:p>
            <a:pPr defTabSz="914400">
              <a:lnSpc>
                <a:spcPct val="150000"/>
              </a:lnSpc>
            </a:pPr>
            <a:r>
              <a:rPr lang="de-DE" sz="1600" dirty="0">
                <a:solidFill>
                  <a:srgbClr val="E7E6E6">
                    <a:lumMod val="50000"/>
                  </a:srgbClr>
                </a:solidFill>
                <a:latin typeface="Century Gothic" panose="020B0502020202020204" pitchFamily="34" charset="0"/>
              </a:rPr>
              <a:t>von Kinderspielplätzen</a:t>
            </a:r>
          </a:p>
          <a:p>
            <a:pPr defTabSz="914400">
              <a:lnSpc>
                <a:spcPct val="150000"/>
              </a:lnSpc>
            </a:pPr>
            <a:r>
              <a:rPr lang="de-DE" sz="1600" dirty="0">
                <a:solidFill>
                  <a:srgbClr val="E7E6E6">
                    <a:lumMod val="50000"/>
                  </a:srgbClr>
                </a:solidFill>
                <a:latin typeface="Century Gothic" panose="020B0502020202020204" pitchFamily="34" charset="0"/>
              </a:rPr>
              <a:t>3. in </a:t>
            </a:r>
            <a:r>
              <a:rPr lang="de-DE" sz="1600" b="1" dirty="0">
                <a:solidFill>
                  <a:srgbClr val="E7E6E6">
                    <a:lumMod val="50000"/>
                  </a:srgbClr>
                </a:solidFill>
                <a:latin typeface="Century Gothic" panose="020B0502020202020204" pitchFamily="34" charset="0"/>
              </a:rPr>
              <a:t>Kinder- und Jugendeinrichtungen </a:t>
            </a:r>
            <a:r>
              <a:rPr lang="de-DE" sz="1600" dirty="0">
                <a:solidFill>
                  <a:srgbClr val="E7E6E6">
                    <a:lumMod val="50000"/>
                  </a:srgbClr>
                </a:solidFill>
                <a:latin typeface="Century Gothic" panose="020B0502020202020204" pitchFamily="34" charset="0"/>
              </a:rPr>
              <a:t>und in einem Bereich von </a:t>
            </a:r>
            <a:r>
              <a:rPr lang="de-DE" sz="1600" b="1" dirty="0">
                <a:solidFill>
                  <a:srgbClr val="E7E6E6">
                    <a:lumMod val="50000"/>
                  </a:srgbClr>
                </a:solidFill>
                <a:latin typeface="Century Gothic" panose="020B0502020202020204" pitchFamily="34" charset="0"/>
              </a:rPr>
              <a:t>200 Metern </a:t>
            </a:r>
            <a:r>
              <a:rPr lang="de-DE" sz="1600" dirty="0">
                <a:solidFill>
                  <a:srgbClr val="E7E6E6">
                    <a:lumMod val="50000"/>
                  </a:srgbClr>
                </a:solidFill>
                <a:latin typeface="Century Gothic" panose="020B0502020202020204" pitchFamily="34" charset="0"/>
              </a:rPr>
              <a:t>um den </a:t>
            </a:r>
            <a:r>
              <a:rPr lang="de-DE" sz="1600" dirty="0" smtClean="0">
                <a:solidFill>
                  <a:srgbClr val="E7E6E6">
                    <a:lumMod val="50000"/>
                  </a:srgbClr>
                </a:solidFill>
                <a:latin typeface="Century Gothic" panose="020B0502020202020204" pitchFamily="34" charset="0"/>
              </a:rPr>
              <a:t>Eingangsbereich </a:t>
            </a:r>
            <a:r>
              <a:rPr lang="de-DE" sz="1600" dirty="0">
                <a:solidFill>
                  <a:srgbClr val="E7E6E6">
                    <a:lumMod val="50000"/>
                  </a:srgbClr>
                </a:solidFill>
                <a:latin typeface="Century Gothic" panose="020B0502020202020204" pitchFamily="34" charset="0"/>
              </a:rPr>
              <a:t>von Kinder- und Jugendeinrichtungen</a:t>
            </a:r>
          </a:p>
          <a:p>
            <a:pPr defTabSz="914400">
              <a:lnSpc>
                <a:spcPct val="150000"/>
              </a:lnSpc>
            </a:pPr>
            <a:r>
              <a:rPr lang="de-DE" sz="1600" dirty="0">
                <a:solidFill>
                  <a:srgbClr val="E7E6E6">
                    <a:lumMod val="50000"/>
                  </a:srgbClr>
                </a:solidFill>
                <a:latin typeface="Century Gothic" panose="020B0502020202020204" pitchFamily="34" charset="0"/>
              </a:rPr>
              <a:t>4. in öffentlich zugänglichen </a:t>
            </a:r>
            <a:r>
              <a:rPr lang="de-DE" sz="1600" b="1" dirty="0">
                <a:solidFill>
                  <a:srgbClr val="E7E6E6">
                    <a:lumMod val="50000"/>
                  </a:srgbClr>
                </a:solidFill>
                <a:latin typeface="Century Gothic" panose="020B0502020202020204" pitchFamily="34" charset="0"/>
              </a:rPr>
              <a:t>Sportstätten</a:t>
            </a:r>
            <a:r>
              <a:rPr lang="de-DE" sz="1600" dirty="0">
                <a:solidFill>
                  <a:srgbClr val="E7E6E6">
                    <a:lumMod val="50000"/>
                  </a:srgbClr>
                </a:solidFill>
                <a:latin typeface="Century Gothic" panose="020B0502020202020204" pitchFamily="34" charset="0"/>
              </a:rPr>
              <a:t>,</a:t>
            </a:r>
          </a:p>
          <a:p>
            <a:pPr defTabSz="914400">
              <a:lnSpc>
                <a:spcPct val="150000"/>
              </a:lnSpc>
            </a:pPr>
            <a:r>
              <a:rPr lang="de-DE" sz="1600" dirty="0">
                <a:solidFill>
                  <a:srgbClr val="E7E6E6">
                    <a:lumMod val="50000"/>
                  </a:srgbClr>
                </a:solidFill>
                <a:latin typeface="Century Gothic" panose="020B0502020202020204" pitchFamily="34" charset="0"/>
              </a:rPr>
              <a:t>5. in </a:t>
            </a:r>
            <a:r>
              <a:rPr lang="de-DE" sz="1600" b="1" dirty="0">
                <a:solidFill>
                  <a:srgbClr val="E7E6E6">
                    <a:lumMod val="50000"/>
                  </a:srgbClr>
                </a:solidFill>
                <a:latin typeface="Century Gothic" panose="020B0502020202020204" pitchFamily="34" charset="0"/>
              </a:rPr>
              <a:t>Fußgängerzonen zwischen 7 und 20 Uhr </a:t>
            </a:r>
            <a:r>
              <a:rPr lang="de-DE" sz="1600" dirty="0">
                <a:solidFill>
                  <a:srgbClr val="E7E6E6">
                    <a:lumMod val="50000"/>
                  </a:srgbClr>
                </a:solidFill>
                <a:latin typeface="Century Gothic" panose="020B0502020202020204" pitchFamily="34" charset="0"/>
              </a:rPr>
              <a:t>und</a:t>
            </a:r>
          </a:p>
          <a:p>
            <a:pPr defTabSz="914400">
              <a:lnSpc>
                <a:spcPct val="150000"/>
              </a:lnSpc>
            </a:pPr>
            <a:r>
              <a:rPr lang="de-DE" sz="1600" dirty="0">
                <a:solidFill>
                  <a:srgbClr val="E7E6E6">
                    <a:lumMod val="50000"/>
                  </a:srgbClr>
                </a:solidFill>
                <a:latin typeface="Century Gothic" panose="020B0502020202020204" pitchFamily="34" charset="0"/>
              </a:rPr>
              <a:t>6. innerhalb des befriedeten Besitztums von </a:t>
            </a:r>
            <a:r>
              <a:rPr lang="de-DE" sz="1600" b="1" dirty="0">
                <a:solidFill>
                  <a:srgbClr val="E7E6E6">
                    <a:lumMod val="50000"/>
                  </a:srgbClr>
                </a:solidFill>
                <a:latin typeface="Century Gothic" panose="020B0502020202020204" pitchFamily="34" charset="0"/>
              </a:rPr>
              <a:t>Anbauvereinigungen</a:t>
            </a:r>
            <a:r>
              <a:rPr lang="de-DE" sz="1600" dirty="0">
                <a:solidFill>
                  <a:srgbClr val="E7E6E6">
                    <a:lumMod val="50000"/>
                  </a:srgbClr>
                </a:solidFill>
                <a:latin typeface="Century Gothic" panose="020B0502020202020204" pitchFamily="34" charset="0"/>
              </a:rPr>
              <a:t> und in einem </a:t>
            </a:r>
            <a:r>
              <a:rPr lang="de-DE" sz="1600" dirty="0" smtClean="0">
                <a:solidFill>
                  <a:srgbClr val="E7E6E6">
                    <a:lumMod val="50000"/>
                  </a:srgbClr>
                </a:solidFill>
                <a:latin typeface="Century Gothic" panose="020B0502020202020204" pitchFamily="34" charset="0"/>
              </a:rPr>
              <a:t>Bereich von </a:t>
            </a:r>
            <a:r>
              <a:rPr lang="de-DE" sz="1600" b="1" dirty="0">
                <a:solidFill>
                  <a:srgbClr val="E7E6E6">
                    <a:lumMod val="50000"/>
                  </a:srgbClr>
                </a:solidFill>
                <a:latin typeface="Century Gothic" panose="020B0502020202020204" pitchFamily="34" charset="0"/>
              </a:rPr>
              <a:t>200 Metern </a:t>
            </a:r>
            <a:r>
              <a:rPr lang="de-DE" sz="1600" dirty="0">
                <a:solidFill>
                  <a:srgbClr val="E7E6E6">
                    <a:lumMod val="50000"/>
                  </a:srgbClr>
                </a:solidFill>
                <a:latin typeface="Century Gothic" panose="020B0502020202020204" pitchFamily="34" charset="0"/>
              </a:rPr>
              <a:t>um den Eingangsbereich von Anbauvereinigungen.</a:t>
            </a:r>
          </a:p>
          <a:p>
            <a:pPr defTabSz="914400">
              <a:lnSpc>
                <a:spcPct val="150000"/>
              </a:lnSpc>
            </a:pPr>
            <a:r>
              <a:rPr lang="de-DE" sz="1600" dirty="0">
                <a:solidFill>
                  <a:srgbClr val="E7E6E6">
                    <a:lumMod val="50000"/>
                  </a:srgbClr>
                </a:solidFill>
                <a:latin typeface="Century Gothic" panose="020B0502020202020204" pitchFamily="34" charset="0"/>
              </a:rPr>
              <a:t>(3) In </a:t>
            </a:r>
            <a:r>
              <a:rPr lang="de-DE" sz="1600" b="1" dirty="0">
                <a:solidFill>
                  <a:srgbClr val="E7E6E6">
                    <a:lumMod val="50000"/>
                  </a:srgbClr>
                </a:solidFill>
                <a:latin typeface="Century Gothic" panose="020B0502020202020204" pitchFamily="34" charset="0"/>
              </a:rPr>
              <a:t>militärischen Bereichen </a:t>
            </a:r>
            <a:r>
              <a:rPr lang="de-DE" sz="1600" dirty="0">
                <a:solidFill>
                  <a:srgbClr val="E7E6E6">
                    <a:lumMod val="50000"/>
                  </a:srgbClr>
                </a:solidFill>
                <a:latin typeface="Century Gothic" panose="020B0502020202020204" pitchFamily="34" charset="0"/>
              </a:rPr>
              <a:t>der Bundeswehr ist der Konsum von Cannabis </a:t>
            </a:r>
            <a:r>
              <a:rPr lang="de-DE" sz="1600" dirty="0" smtClean="0">
                <a:solidFill>
                  <a:srgbClr val="E7E6E6">
                    <a:lumMod val="50000"/>
                  </a:srgbClr>
                </a:solidFill>
                <a:latin typeface="Century Gothic" panose="020B0502020202020204" pitchFamily="34" charset="0"/>
              </a:rPr>
              <a:t>verboten</a:t>
            </a:r>
            <a:r>
              <a:rPr lang="de-DE" sz="1600" dirty="0">
                <a:solidFill>
                  <a:srgbClr val="E7E6E6">
                    <a:lumMod val="50000"/>
                  </a:srgbClr>
                </a:solidFill>
                <a:latin typeface="Century Gothic" panose="020B0502020202020204" pitchFamily="34" charset="0"/>
              </a:rPr>
              <a:t>.</a:t>
            </a:r>
          </a:p>
        </p:txBody>
      </p:sp>
      <p:cxnSp>
        <p:nvCxnSpPr>
          <p:cNvPr id="69" name="Straight Connector 68">
            <a:extLst>
              <a:ext uri="{FF2B5EF4-FFF2-40B4-BE49-F238E27FC236}">
                <a16:creationId xmlns:a16="http://schemas.microsoft.com/office/drawing/2014/main" id="{3FE4C8AC-856E-47A1-86C3-D3143F6DF56B}"/>
              </a:ext>
            </a:extLst>
          </p:cNvPr>
          <p:cNvCxnSpPr>
            <a:cxnSpLocks/>
          </p:cNvCxnSpPr>
          <p:nvPr/>
        </p:nvCxnSpPr>
        <p:spPr>
          <a:xfrm>
            <a:off x="1512493" y="1484784"/>
            <a:ext cx="2048865" cy="0"/>
          </a:xfrm>
          <a:prstGeom prst="line">
            <a:avLst/>
          </a:prstGeom>
          <a:ln w="19050">
            <a:solidFill>
              <a:srgbClr val="1C7CBB"/>
            </a:solidFill>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AC17817C-AF36-4468-94FC-44DCFF825290}"/>
              </a:ext>
            </a:extLst>
          </p:cNvPr>
          <p:cNvSpPr txBox="1"/>
          <p:nvPr/>
        </p:nvSpPr>
        <p:spPr>
          <a:xfrm>
            <a:off x="2457338" y="131812"/>
            <a:ext cx="7278915" cy="707886"/>
          </a:xfrm>
          <a:prstGeom prst="rect">
            <a:avLst/>
          </a:prstGeom>
          <a:noFill/>
        </p:spPr>
        <p:txBody>
          <a:bodyPr wrap="square" rtlCol="0">
            <a:spAutoFit/>
          </a:bodyPr>
          <a:lstStyle/>
          <a:p>
            <a:pPr algn="ctr" defTabSz="914400"/>
            <a:r>
              <a:rPr lang="en-US" sz="4000" dirty="0" smtClean="0">
                <a:solidFill>
                  <a:prstClr val="white">
                    <a:lumMod val="65000"/>
                  </a:prstClr>
                </a:solidFill>
                <a:latin typeface="Tw Cen MT" panose="020B0602020104020603" pitchFamily="34" charset="0"/>
              </a:rPr>
              <a:t>SUCHTPRÄVENTION IM </a:t>
            </a:r>
            <a:r>
              <a:rPr lang="en-US" sz="4000" dirty="0" err="1" smtClean="0">
                <a:solidFill>
                  <a:prstClr val="white">
                    <a:lumMod val="65000"/>
                  </a:prstClr>
                </a:solidFill>
                <a:latin typeface="Tw Cen MT" panose="020B0602020104020603" pitchFamily="34" charset="0"/>
              </a:rPr>
              <a:t>CanG</a:t>
            </a:r>
            <a:endParaRPr lang="en-US" sz="4000" dirty="0">
              <a:solidFill>
                <a:prstClr val="white">
                  <a:lumMod val="65000"/>
                </a:prstClr>
              </a:solidFill>
              <a:latin typeface="Tw Cen MT" panose="020B0602020104020603" pitchFamily="34" charset="0"/>
            </a:endParaRPr>
          </a:p>
        </p:txBody>
      </p:sp>
      <p:grpSp>
        <p:nvGrpSpPr>
          <p:cNvPr id="79" name="Group 78">
            <a:extLst>
              <a:ext uri="{FF2B5EF4-FFF2-40B4-BE49-F238E27FC236}">
                <a16:creationId xmlns:a16="http://schemas.microsoft.com/office/drawing/2014/main" id="{B347FCAE-CD51-47C1-A0E5-7FE287A79E42}"/>
              </a:ext>
            </a:extLst>
          </p:cNvPr>
          <p:cNvGrpSpPr/>
          <p:nvPr/>
        </p:nvGrpSpPr>
        <p:grpSpPr>
          <a:xfrm>
            <a:off x="5379551" y="878988"/>
            <a:ext cx="1434489" cy="190500"/>
            <a:chOff x="4679586" y="878988"/>
            <a:chExt cx="1434489" cy="190500"/>
          </a:xfrm>
        </p:grpSpPr>
        <p:sp>
          <p:nvSpPr>
            <p:cNvPr id="71" name="Oval 70">
              <a:extLst>
                <a:ext uri="{FF2B5EF4-FFF2-40B4-BE49-F238E27FC236}">
                  <a16:creationId xmlns:a16="http://schemas.microsoft.com/office/drawing/2014/main" id="{957F6F33-D335-4F37-A9F5-23DE49CB0B4A}"/>
                </a:ext>
              </a:extLst>
            </p:cNvPr>
            <p:cNvSpPr/>
            <p:nvPr/>
          </p:nvSpPr>
          <p:spPr>
            <a:xfrm>
              <a:off x="4679586" y="878988"/>
              <a:ext cx="190500" cy="190500"/>
            </a:xfrm>
            <a:prstGeom prst="ellipse">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74" name="Oval 73">
              <a:extLst>
                <a:ext uri="{FF2B5EF4-FFF2-40B4-BE49-F238E27FC236}">
                  <a16:creationId xmlns:a16="http://schemas.microsoft.com/office/drawing/2014/main" id="{9D3A95DB-0E0C-40A8-88F7-9DAC67B156F6}"/>
                </a:ext>
              </a:extLst>
            </p:cNvPr>
            <p:cNvSpPr/>
            <p:nvPr/>
          </p:nvSpPr>
          <p:spPr>
            <a:xfrm>
              <a:off x="4990736" y="878988"/>
              <a:ext cx="190500" cy="190500"/>
            </a:xfrm>
            <a:prstGeom prst="ellipse">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76" name="Oval 75">
              <a:extLst>
                <a:ext uri="{FF2B5EF4-FFF2-40B4-BE49-F238E27FC236}">
                  <a16:creationId xmlns:a16="http://schemas.microsoft.com/office/drawing/2014/main" id="{AD1EA8C3-D35D-4FB7-8D6B-858B4EE08256}"/>
                </a:ext>
              </a:extLst>
            </p:cNvPr>
            <p:cNvSpPr/>
            <p:nvPr/>
          </p:nvSpPr>
          <p:spPr>
            <a:xfrm>
              <a:off x="5301522" y="878988"/>
              <a:ext cx="190500" cy="190500"/>
            </a:xfrm>
            <a:prstGeom prst="ellipse">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77" name="Oval 76">
              <a:extLst>
                <a:ext uri="{FF2B5EF4-FFF2-40B4-BE49-F238E27FC236}">
                  <a16:creationId xmlns:a16="http://schemas.microsoft.com/office/drawing/2014/main" id="{FD4B96A9-29AD-4507-B1E8-D12C03BAD2C2}"/>
                </a:ext>
              </a:extLst>
            </p:cNvPr>
            <p:cNvSpPr/>
            <p:nvPr/>
          </p:nvSpPr>
          <p:spPr>
            <a:xfrm>
              <a:off x="5612308" y="878988"/>
              <a:ext cx="190500" cy="190500"/>
            </a:xfrm>
            <a:prstGeom prst="ellipse">
              <a:avLst/>
            </a:prstGeom>
            <a:solidFill>
              <a:srgbClr val="1C7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78" name="Oval 77">
              <a:extLst>
                <a:ext uri="{FF2B5EF4-FFF2-40B4-BE49-F238E27FC236}">
                  <a16:creationId xmlns:a16="http://schemas.microsoft.com/office/drawing/2014/main" id="{50AFA104-D1BD-427D-90C1-6CE47F2C7A56}"/>
                </a:ext>
              </a:extLst>
            </p:cNvPr>
            <p:cNvSpPr/>
            <p:nvPr/>
          </p:nvSpPr>
          <p:spPr>
            <a:xfrm>
              <a:off x="5923575" y="878988"/>
              <a:ext cx="190500" cy="1905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grpSp>
    </p:spTree>
    <p:extLst>
      <p:ext uri="{BB962C8B-B14F-4D97-AF65-F5344CB8AC3E}">
        <p14:creationId xmlns:p14="http://schemas.microsoft.com/office/powerpoint/2010/main" val="287926455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anim calcmode="lin" valueType="num">
                                      <p:cBhvr>
                                        <p:cTn id="8" dur="500" fill="hold"/>
                                        <p:tgtEl>
                                          <p:spTgt spid="52"/>
                                        </p:tgtEl>
                                        <p:attrNameLst>
                                          <p:attrName>ppt_x</p:attrName>
                                        </p:attrNameLst>
                                      </p:cBhvr>
                                      <p:tavLst>
                                        <p:tav tm="0">
                                          <p:val>
                                            <p:strVal val="#ppt_x"/>
                                          </p:val>
                                        </p:tav>
                                        <p:tav tm="100000">
                                          <p:val>
                                            <p:strVal val="#ppt_x"/>
                                          </p:val>
                                        </p:tav>
                                      </p:tavLst>
                                    </p:anim>
                                    <p:anim calcmode="lin" valueType="num">
                                      <p:cBhvr>
                                        <p:cTn id="9" dur="500" fill="hold"/>
                                        <p:tgtEl>
                                          <p:spTgt spid="5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69"/>
                                        </p:tgtEl>
                                        <p:attrNameLst>
                                          <p:attrName>style.visibility</p:attrName>
                                        </p:attrNameLst>
                                      </p:cBhvr>
                                      <p:to>
                                        <p:strVal val="visible"/>
                                      </p:to>
                                    </p:set>
                                    <p:animEffect transition="in" filter="wipe(left)">
                                      <p:cBhvr>
                                        <p:cTn id="13"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6E7E9"/>
        </a:solidFill>
        <a:effectLst/>
      </p:bgPr>
    </p:bg>
    <p:spTree>
      <p:nvGrpSpPr>
        <p:cNvPr id="1" name=""/>
        <p:cNvGrpSpPr/>
        <p:nvPr/>
      </p:nvGrpSpPr>
      <p:grpSpPr>
        <a:xfrm>
          <a:off x="0" y="0"/>
          <a:ext cx="0" cy="0"/>
          <a:chOff x="0" y="0"/>
          <a:chExt cx="0" cy="0"/>
        </a:xfrm>
      </p:grpSpPr>
      <p:sp>
        <p:nvSpPr>
          <p:cNvPr id="52" name="TextBox 51">
            <a:extLst>
              <a:ext uri="{FF2B5EF4-FFF2-40B4-BE49-F238E27FC236}">
                <a16:creationId xmlns:a16="http://schemas.microsoft.com/office/drawing/2014/main" id="{44337E62-7F21-4CD3-9B0D-507A64DF7728}"/>
              </a:ext>
            </a:extLst>
          </p:cNvPr>
          <p:cNvSpPr txBox="1"/>
          <p:nvPr/>
        </p:nvSpPr>
        <p:spPr>
          <a:xfrm>
            <a:off x="478806" y="1525196"/>
            <a:ext cx="10658548" cy="830997"/>
          </a:xfrm>
          <a:prstGeom prst="rect">
            <a:avLst/>
          </a:prstGeom>
          <a:noFill/>
        </p:spPr>
        <p:txBody>
          <a:bodyPr wrap="square" rtlCol="0">
            <a:spAutoFit/>
          </a:bodyPr>
          <a:lstStyle/>
          <a:p>
            <a:pPr defTabSz="914400">
              <a:lnSpc>
                <a:spcPct val="150000"/>
              </a:lnSpc>
            </a:pPr>
            <a:r>
              <a:rPr lang="de-DE" sz="1600" b="1" dirty="0">
                <a:solidFill>
                  <a:srgbClr val="E7E6E6">
                    <a:lumMod val="50000"/>
                  </a:srgbClr>
                </a:solidFill>
                <a:latin typeface="Century Gothic" panose="020B0502020202020204" pitchFamily="34" charset="0"/>
              </a:rPr>
              <a:t>§ </a:t>
            </a:r>
            <a:r>
              <a:rPr lang="de-DE" sz="1600" b="1" dirty="0" smtClean="0">
                <a:solidFill>
                  <a:srgbClr val="E7E6E6">
                    <a:lumMod val="50000"/>
                  </a:srgbClr>
                </a:solidFill>
                <a:latin typeface="Century Gothic" panose="020B0502020202020204" pitchFamily="34" charset="0"/>
              </a:rPr>
              <a:t>6 Allgemeines </a:t>
            </a:r>
            <a:r>
              <a:rPr lang="de-DE" sz="1600" b="1" dirty="0">
                <a:solidFill>
                  <a:srgbClr val="E7E6E6">
                    <a:lumMod val="50000"/>
                  </a:srgbClr>
                </a:solidFill>
                <a:latin typeface="Century Gothic" panose="020B0502020202020204" pitchFamily="34" charset="0"/>
              </a:rPr>
              <a:t>Werbe- und </a:t>
            </a:r>
            <a:r>
              <a:rPr lang="de-DE" sz="1600" b="1" dirty="0" err="1">
                <a:solidFill>
                  <a:srgbClr val="E7E6E6">
                    <a:lumMod val="50000"/>
                  </a:srgbClr>
                </a:solidFill>
                <a:latin typeface="Century Gothic" panose="020B0502020202020204" pitchFamily="34" charset="0"/>
              </a:rPr>
              <a:t>Sponsoringverbot</a:t>
            </a:r>
            <a:endParaRPr lang="de-DE" sz="1600" b="1" dirty="0">
              <a:solidFill>
                <a:srgbClr val="E7E6E6">
                  <a:lumMod val="50000"/>
                </a:srgbClr>
              </a:solidFill>
              <a:latin typeface="Century Gothic" panose="020B0502020202020204" pitchFamily="34" charset="0"/>
            </a:endParaRPr>
          </a:p>
          <a:p>
            <a:pPr defTabSz="914400">
              <a:lnSpc>
                <a:spcPct val="150000"/>
              </a:lnSpc>
            </a:pPr>
            <a:r>
              <a:rPr lang="de-DE" sz="1600" dirty="0">
                <a:solidFill>
                  <a:srgbClr val="E7E6E6">
                    <a:lumMod val="50000"/>
                  </a:srgbClr>
                </a:solidFill>
                <a:latin typeface="Century Gothic" panose="020B0502020202020204" pitchFamily="34" charset="0"/>
              </a:rPr>
              <a:t>Werbung und jede Form des Sponsorings für Cannabis und für </a:t>
            </a:r>
            <a:r>
              <a:rPr lang="de-DE" sz="1600" dirty="0" smtClean="0">
                <a:solidFill>
                  <a:srgbClr val="E7E6E6">
                    <a:lumMod val="50000"/>
                  </a:srgbClr>
                </a:solidFill>
                <a:latin typeface="Century Gothic" panose="020B0502020202020204" pitchFamily="34" charset="0"/>
              </a:rPr>
              <a:t>Anbauvereinigungen sind </a:t>
            </a:r>
            <a:r>
              <a:rPr lang="de-DE" sz="1600" dirty="0">
                <a:solidFill>
                  <a:srgbClr val="E7E6E6">
                    <a:lumMod val="50000"/>
                  </a:srgbClr>
                </a:solidFill>
                <a:latin typeface="Century Gothic" panose="020B0502020202020204" pitchFamily="34" charset="0"/>
              </a:rPr>
              <a:t>verboten.</a:t>
            </a:r>
          </a:p>
        </p:txBody>
      </p:sp>
      <p:cxnSp>
        <p:nvCxnSpPr>
          <p:cNvPr id="69" name="Straight Connector 68">
            <a:extLst>
              <a:ext uri="{FF2B5EF4-FFF2-40B4-BE49-F238E27FC236}">
                <a16:creationId xmlns:a16="http://schemas.microsoft.com/office/drawing/2014/main" id="{3FE4C8AC-856E-47A1-86C3-D3143F6DF56B}"/>
              </a:ext>
            </a:extLst>
          </p:cNvPr>
          <p:cNvCxnSpPr>
            <a:cxnSpLocks/>
          </p:cNvCxnSpPr>
          <p:nvPr/>
        </p:nvCxnSpPr>
        <p:spPr>
          <a:xfrm>
            <a:off x="1512493" y="1484784"/>
            <a:ext cx="2048865" cy="0"/>
          </a:xfrm>
          <a:prstGeom prst="line">
            <a:avLst/>
          </a:prstGeom>
          <a:ln w="19050">
            <a:solidFill>
              <a:srgbClr val="1C7CBB"/>
            </a:solidFill>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AC17817C-AF36-4468-94FC-44DCFF825290}"/>
              </a:ext>
            </a:extLst>
          </p:cNvPr>
          <p:cNvSpPr txBox="1"/>
          <p:nvPr/>
        </p:nvSpPr>
        <p:spPr>
          <a:xfrm>
            <a:off x="2457338" y="131812"/>
            <a:ext cx="7278915" cy="707886"/>
          </a:xfrm>
          <a:prstGeom prst="rect">
            <a:avLst/>
          </a:prstGeom>
          <a:noFill/>
        </p:spPr>
        <p:txBody>
          <a:bodyPr wrap="square" rtlCol="0">
            <a:spAutoFit/>
          </a:bodyPr>
          <a:lstStyle/>
          <a:p>
            <a:pPr algn="ctr" defTabSz="914400"/>
            <a:r>
              <a:rPr lang="en-US" sz="4000" dirty="0" smtClean="0">
                <a:solidFill>
                  <a:prstClr val="white">
                    <a:lumMod val="65000"/>
                  </a:prstClr>
                </a:solidFill>
                <a:latin typeface="Tw Cen MT" panose="020B0602020104020603" pitchFamily="34" charset="0"/>
              </a:rPr>
              <a:t>SUCHTPRÄVENTION IM </a:t>
            </a:r>
            <a:r>
              <a:rPr lang="en-US" sz="4000" dirty="0" err="1" smtClean="0">
                <a:solidFill>
                  <a:prstClr val="white">
                    <a:lumMod val="65000"/>
                  </a:prstClr>
                </a:solidFill>
                <a:latin typeface="Tw Cen MT" panose="020B0602020104020603" pitchFamily="34" charset="0"/>
              </a:rPr>
              <a:t>CanG</a:t>
            </a:r>
            <a:endParaRPr lang="en-US" sz="4000" dirty="0">
              <a:solidFill>
                <a:prstClr val="white">
                  <a:lumMod val="65000"/>
                </a:prstClr>
              </a:solidFill>
              <a:latin typeface="Tw Cen MT" panose="020B0602020104020603" pitchFamily="34" charset="0"/>
            </a:endParaRPr>
          </a:p>
        </p:txBody>
      </p:sp>
      <p:grpSp>
        <p:nvGrpSpPr>
          <p:cNvPr id="79" name="Group 78">
            <a:extLst>
              <a:ext uri="{FF2B5EF4-FFF2-40B4-BE49-F238E27FC236}">
                <a16:creationId xmlns:a16="http://schemas.microsoft.com/office/drawing/2014/main" id="{B347FCAE-CD51-47C1-A0E5-7FE287A79E42}"/>
              </a:ext>
            </a:extLst>
          </p:cNvPr>
          <p:cNvGrpSpPr/>
          <p:nvPr/>
        </p:nvGrpSpPr>
        <p:grpSpPr>
          <a:xfrm>
            <a:off x="5379551" y="878988"/>
            <a:ext cx="1434489" cy="190500"/>
            <a:chOff x="4679586" y="878988"/>
            <a:chExt cx="1434489" cy="190500"/>
          </a:xfrm>
        </p:grpSpPr>
        <p:sp>
          <p:nvSpPr>
            <p:cNvPr id="71" name="Oval 70">
              <a:extLst>
                <a:ext uri="{FF2B5EF4-FFF2-40B4-BE49-F238E27FC236}">
                  <a16:creationId xmlns:a16="http://schemas.microsoft.com/office/drawing/2014/main" id="{957F6F33-D335-4F37-A9F5-23DE49CB0B4A}"/>
                </a:ext>
              </a:extLst>
            </p:cNvPr>
            <p:cNvSpPr/>
            <p:nvPr/>
          </p:nvSpPr>
          <p:spPr>
            <a:xfrm>
              <a:off x="4679586" y="878988"/>
              <a:ext cx="190500" cy="190500"/>
            </a:xfrm>
            <a:prstGeom prst="ellipse">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74" name="Oval 73">
              <a:extLst>
                <a:ext uri="{FF2B5EF4-FFF2-40B4-BE49-F238E27FC236}">
                  <a16:creationId xmlns:a16="http://schemas.microsoft.com/office/drawing/2014/main" id="{9D3A95DB-0E0C-40A8-88F7-9DAC67B156F6}"/>
                </a:ext>
              </a:extLst>
            </p:cNvPr>
            <p:cNvSpPr/>
            <p:nvPr/>
          </p:nvSpPr>
          <p:spPr>
            <a:xfrm>
              <a:off x="4990736" y="878988"/>
              <a:ext cx="190500" cy="190500"/>
            </a:xfrm>
            <a:prstGeom prst="ellipse">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76" name="Oval 75">
              <a:extLst>
                <a:ext uri="{FF2B5EF4-FFF2-40B4-BE49-F238E27FC236}">
                  <a16:creationId xmlns:a16="http://schemas.microsoft.com/office/drawing/2014/main" id="{AD1EA8C3-D35D-4FB7-8D6B-858B4EE08256}"/>
                </a:ext>
              </a:extLst>
            </p:cNvPr>
            <p:cNvSpPr/>
            <p:nvPr/>
          </p:nvSpPr>
          <p:spPr>
            <a:xfrm>
              <a:off x="5301522" y="878988"/>
              <a:ext cx="190500" cy="190500"/>
            </a:xfrm>
            <a:prstGeom prst="ellipse">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77" name="Oval 76">
              <a:extLst>
                <a:ext uri="{FF2B5EF4-FFF2-40B4-BE49-F238E27FC236}">
                  <a16:creationId xmlns:a16="http://schemas.microsoft.com/office/drawing/2014/main" id="{FD4B96A9-29AD-4507-B1E8-D12C03BAD2C2}"/>
                </a:ext>
              </a:extLst>
            </p:cNvPr>
            <p:cNvSpPr/>
            <p:nvPr/>
          </p:nvSpPr>
          <p:spPr>
            <a:xfrm>
              <a:off x="5612308" y="878988"/>
              <a:ext cx="190500" cy="190500"/>
            </a:xfrm>
            <a:prstGeom prst="ellipse">
              <a:avLst/>
            </a:prstGeom>
            <a:solidFill>
              <a:srgbClr val="1C7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78" name="Oval 77">
              <a:extLst>
                <a:ext uri="{FF2B5EF4-FFF2-40B4-BE49-F238E27FC236}">
                  <a16:creationId xmlns:a16="http://schemas.microsoft.com/office/drawing/2014/main" id="{50AFA104-D1BD-427D-90C1-6CE47F2C7A56}"/>
                </a:ext>
              </a:extLst>
            </p:cNvPr>
            <p:cNvSpPr/>
            <p:nvPr/>
          </p:nvSpPr>
          <p:spPr>
            <a:xfrm>
              <a:off x="5923575" y="878988"/>
              <a:ext cx="190500" cy="1905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grpSp>
    </p:spTree>
    <p:extLst>
      <p:ext uri="{BB962C8B-B14F-4D97-AF65-F5344CB8AC3E}">
        <p14:creationId xmlns:p14="http://schemas.microsoft.com/office/powerpoint/2010/main" val="230259252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anim calcmode="lin" valueType="num">
                                      <p:cBhvr>
                                        <p:cTn id="8" dur="500" fill="hold"/>
                                        <p:tgtEl>
                                          <p:spTgt spid="52"/>
                                        </p:tgtEl>
                                        <p:attrNameLst>
                                          <p:attrName>ppt_x</p:attrName>
                                        </p:attrNameLst>
                                      </p:cBhvr>
                                      <p:tavLst>
                                        <p:tav tm="0">
                                          <p:val>
                                            <p:strVal val="#ppt_x"/>
                                          </p:val>
                                        </p:tav>
                                        <p:tav tm="100000">
                                          <p:val>
                                            <p:strVal val="#ppt_x"/>
                                          </p:val>
                                        </p:tav>
                                      </p:tavLst>
                                    </p:anim>
                                    <p:anim calcmode="lin" valueType="num">
                                      <p:cBhvr>
                                        <p:cTn id="9" dur="500" fill="hold"/>
                                        <p:tgtEl>
                                          <p:spTgt spid="5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69"/>
                                        </p:tgtEl>
                                        <p:attrNameLst>
                                          <p:attrName>style.visibility</p:attrName>
                                        </p:attrNameLst>
                                      </p:cBhvr>
                                      <p:to>
                                        <p:strVal val="visible"/>
                                      </p:to>
                                    </p:set>
                                    <p:animEffect transition="in" filter="wipe(left)">
                                      <p:cBhvr>
                                        <p:cTn id="13"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6E7E9"/>
        </a:solidFill>
        <a:effectLst/>
      </p:bgPr>
    </p:bg>
    <p:spTree>
      <p:nvGrpSpPr>
        <p:cNvPr id="1" name=""/>
        <p:cNvGrpSpPr/>
        <p:nvPr/>
      </p:nvGrpSpPr>
      <p:grpSpPr>
        <a:xfrm>
          <a:off x="0" y="0"/>
          <a:ext cx="0" cy="0"/>
          <a:chOff x="0" y="0"/>
          <a:chExt cx="0" cy="0"/>
        </a:xfrm>
      </p:grpSpPr>
      <p:sp>
        <p:nvSpPr>
          <p:cNvPr id="52" name="TextBox 51">
            <a:extLst>
              <a:ext uri="{FF2B5EF4-FFF2-40B4-BE49-F238E27FC236}">
                <a16:creationId xmlns:a16="http://schemas.microsoft.com/office/drawing/2014/main" id="{44337E62-7F21-4CD3-9B0D-507A64DF7728}"/>
              </a:ext>
            </a:extLst>
          </p:cNvPr>
          <p:cNvSpPr txBox="1"/>
          <p:nvPr/>
        </p:nvSpPr>
        <p:spPr>
          <a:xfrm>
            <a:off x="478806" y="1525196"/>
            <a:ext cx="10658548" cy="4939814"/>
          </a:xfrm>
          <a:prstGeom prst="rect">
            <a:avLst/>
          </a:prstGeom>
          <a:noFill/>
        </p:spPr>
        <p:txBody>
          <a:bodyPr wrap="square" rtlCol="0">
            <a:spAutoFit/>
          </a:bodyPr>
          <a:lstStyle/>
          <a:p>
            <a:pPr defTabSz="914400">
              <a:lnSpc>
                <a:spcPct val="150000"/>
              </a:lnSpc>
            </a:pPr>
            <a:r>
              <a:rPr lang="de-DE" sz="1400" b="1" dirty="0">
                <a:solidFill>
                  <a:schemeClr val="tx1">
                    <a:lumMod val="50000"/>
                    <a:lumOff val="50000"/>
                  </a:schemeClr>
                </a:solidFill>
                <a:latin typeface="Century Gothic" panose="020B0502020202020204" pitchFamily="34" charset="0"/>
              </a:rPr>
              <a:t>§ </a:t>
            </a:r>
            <a:r>
              <a:rPr lang="de-DE" sz="1400" b="1" dirty="0" smtClean="0">
                <a:solidFill>
                  <a:schemeClr val="tx1">
                    <a:lumMod val="50000"/>
                    <a:lumOff val="50000"/>
                  </a:schemeClr>
                </a:solidFill>
                <a:latin typeface="Century Gothic" panose="020B0502020202020204" pitchFamily="34" charset="0"/>
              </a:rPr>
              <a:t>8 Suchtprävention</a:t>
            </a:r>
            <a:endParaRPr lang="de-DE" sz="1400" b="1" dirty="0">
              <a:solidFill>
                <a:schemeClr val="tx1">
                  <a:lumMod val="50000"/>
                  <a:lumOff val="50000"/>
                </a:schemeClr>
              </a:solidFill>
              <a:latin typeface="Century Gothic" panose="020B0502020202020204" pitchFamily="34" charset="0"/>
            </a:endParaRPr>
          </a:p>
          <a:p>
            <a:pPr marL="342900" indent="-342900" defTabSz="914400">
              <a:lnSpc>
                <a:spcPct val="150000"/>
              </a:lnSpc>
              <a:buAutoNum type="arabicParenBoth"/>
            </a:pPr>
            <a:r>
              <a:rPr lang="de-DE" sz="1400" dirty="0" smtClean="0">
                <a:solidFill>
                  <a:schemeClr val="tx1">
                    <a:lumMod val="50000"/>
                    <a:lumOff val="50000"/>
                  </a:schemeClr>
                </a:solidFill>
                <a:latin typeface="Century Gothic" panose="020B0502020202020204" pitchFamily="34" charset="0"/>
              </a:rPr>
              <a:t>Die </a:t>
            </a:r>
            <a:r>
              <a:rPr lang="de-DE" sz="1400" dirty="0">
                <a:solidFill>
                  <a:schemeClr val="tx1">
                    <a:lumMod val="50000"/>
                    <a:lumOff val="50000"/>
                  </a:schemeClr>
                </a:solidFill>
                <a:latin typeface="Century Gothic" panose="020B0502020202020204" pitchFamily="34" charset="0"/>
              </a:rPr>
              <a:t>Bundeszentrale für gesundheitliche </a:t>
            </a:r>
            <a:r>
              <a:rPr lang="de-DE" sz="1400" dirty="0" smtClean="0">
                <a:solidFill>
                  <a:schemeClr val="tx1">
                    <a:lumMod val="50000"/>
                    <a:lumOff val="50000"/>
                  </a:schemeClr>
                </a:solidFill>
                <a:latin typeface="Century Gothic" panose="020B0502020202020204" pitchFamily="34" charset="0"/>
              </a:rPr>
              <a:t>Aufklärung </a:t>
            </a:r>
          </a:p>
          <a:p>
            <a:pPr defTabSz="914400">
              <a:lnSpc>
                <a:spcPct val="150000"/>
              </a:lnSpc>
            </a:pPr>
            <a:r>
              <a:rPr lang="de-DE" sz="1400" dirty="0" smtClean="0">
                <a:solidFill>
                  <a:schemeClr val="tx1">
                    <a:lumMod val="50000"/>
                    <a:lumOff val="50000"/>
                  </a:schemeClr>
                </a:solidFill>
                <a:latin typeface="Century Gothic" panose="020B0502020202020204" pitchFamily="34" charset="0"/>
              </a:rPr>
              <a:t>1</a:t>
            </a:r>
            <a:r>
              <a:rPr lang="de-DE" sz="1400" dirty="0">
                <a:solidFill>
                  <a:schemeClr val="tx1">
                    <a:lumMod val="50000"/>
                    <a:lumOff val="50000"/>
                  </a:schemeClr>
                </a:solidFill>
                <a:latin typeface="Century Gothic" panose="020B0502020202020204" pitchFamily="34" charset="0"/>
              </a:rPr>
              <a:t>. errichtet </a:t>
            </a:r>
            <a:r>
              <a:rPr lang="de-DE" sz="1400" b="1" dirty="0">
                <a:solidFill>
                  <a:schemeClr val="tx1">
                    <a:lumMod val="50000"/>
                    <a:lumOff val="50000"/>
                  </a:schemeClr>
                </a:solidFill>
                <a:latin typeface="Century Gothic" panose="020B0502020202020204" pitchFamily="34" charset="0"/>
              </a:rPr>
              <a:t>eine digitale Plattform</a:t>
            </a:r>
            <a:r>
              <a:rPr lang="de-DE" sz="1400" dirty="0">
                <a:solidFill>
                  <a:schemeClr val="tx1">
                    <a:lumMod val="50000"/>
                    <a:lumOff val="50000"/>
                  </a:schemeClr>
                </a:solidFill>
                <a:latin typeface="Century Gothic" panose="020B0502020202020204" pitchFamily="34" charset="0"/>
              </a:rPr>
              <a:t>, auf der sie </a:t>
            </a:r>
            <a:r>
              <a:rPr lang="de-DE" sz="1400" b="1" dirty="0">
                <a:solidFill>
                  <a:schemeClr val="tx1">
                    <a:lumMod val="50000"/>
                    <a:lumOff val="50000"/>
                  </a:schemeClr>
                </a:solidFill>
                <a:latin typeface="Century Gothic" panose="020B0502020202020204" pitchFamily="34" charset="0"/>
              </a:rPr>
              <a:t>Informationen</a:t>
            </a:r>
            <a:r>
              <a:rPr lang="de-DE" sz="1400" dirty="0">
                <a:solidFill>
                  <a:schemeClr val="tx1">
                    <a:lumMod val="50000"/>
                    <a:lumOff val="50000"/>
                  </a:schemeClr>
                </a:solidFill>
                <a:latin typeface="Century Gothic" panose="020B0502020202020204" pitchFamily="34" charset="0"/>
              </a:rPr>
              <a:t> nutzerfreundlich und </a:t>
            </a:r>
            <a:r>
              <a:rPr lang="de-DE" sz="1400" dirty="0" smtClean="0">
                <a:solidFill>
                  <a:schemeClr val="tx1">
                    <a:lumMod val="50000"/>
                    <a:lumOff val="50000"/>
                  </a:schemeClr>
                </a:solidFill>
                <a:latin typeface="Century Gothic" panose="020B0502020202020204" pitchFamily="34" charset="0"/>
              </a:rPr>
              <a:t>adressatengerecht </a:t>
            </a:r>
            <a:r>
              <a:rPr lang="de-DE" sz="1400" dirty="0">
                <a:solidFill>
                  <a:schemeClr val="tx1">
                    <a:lumMod val="50000"/>
                    <a:lumOff val="50000"/>
                  </a:schemeClr>
                </a:solidFill>
                <a:latin typeface="Century Gothic" panose="020B0502020202020204" pitchFamily="34" charset="0"/>
              </a:rPr>
              <a:t>bereitstellt zu </a:t>
            </a:r>
            <a:r>
              <a:rPr lang="de-DE" sz="1400" dirty="0" smtClean="0">
                <a:solidFill>
                  <a:schemeClr val="tx1">
                    <a:lumMod val="50000"/>
                    <a:lumOff val="50000"/>
                  </a:schemeClr>
                </a:solidFill>
                <a:latin typeface="Century Gothic" panose="020B0502020202020204" pitchFamily="34" charset="0"/>
              </a:rPr>
              <a:t> a</a:t>
            </a:r>
            <a:r>
              <a:rPr lang="de-DE" sz="1400" dirty="0">
                <a:solidFill>
                  <a:schemeClr val="tx1">
                    <a:lumMod val="50000"/>
                    <a:lumOff val="50000"/>
                  </a:schemeClr>
                </a:solidFill>
                <a:latin typeface="Century Gothic" panose="020B0502020202020204" pitchFamily="34" charset="0"/>
              </a:rPr>
              <a:t>) der Wirkung, den Risiken und dem risikoreduzierten Konsum von Cannabis</a:t>
            </a:r>
            <a:r>
              <a:rPr lang="de-DE" sz="1400" dirty="0" smtClean="0">
                <a:solidFill>
                  <a:schemeClr val="tx1">
                    <a:lumMod val="50000"/>
                    <a:lumOff val="50000"/>
                  </a:schemeClr>
                </a:solidFill>
                <a:latin typeface="Century Gothic" panose="020B0502020202020204" pitchFamily="34" charset="0"/>
              </a:rPr>
              <a:t>, b</a:t>
            </a:r>
            <a:r>
              <a:rPr lang="de-DE" sz="1400" dirty="0">
                <a:solidFill>
                  <a:schemeClr val="tx1">
                    <a:lumMod val="50000"/>
                    <a:lumOff val="50000"/>
                  </a:schemeClr>
                </a:solidFill>
                <a:latin typeface="Century Gothic" panose="020B0502020202020204" pitchFamily="34" charset="0"/>
              </a:rPr>
              <a:t>) Angeboten für Suchtprävention, Suchtberatung und Suchtbehandlung </a:t>
            </a:r>
            <a:r>
              <a:rPr lang="de-DE" sz="1400" dirty="0" smtClean="0">
                <a:solidFill>
                  <a:schemeClr val="tx1">
                    <a:lumMod val="50000"/>
                    <a:lumOff val="50000"/>
                  </a:schemeClr>
                </a:solidFill>
                <a:latin typeface="Century Gothic" panose="020B0502020202020204" pitchFamily="34" charset="0"/>
              </a:rPr>
              <a:t>sowie c</a:t>
            </a:r>
            <a:r>
              <a:rPr lang="de-DE" sz="1400" dirty="0">
                <a:solidFill>
                  <a:schemeClr val="tx1">
                    <a:lumMod val="50000"/>
                    <a:lumOff val="50000"/>
                  </a:schemeClr>
                </a:solidFill>
                <a:latin typeface="Century Gothic" panose="020B0502020202020204" pitchFamily="34" charset="0"/>
              </a:rPr>
              <a:t>) diesem Gesetz,</a:t>
            </a:r>
          </a:p>
          <a:p>
            <a:pPr defTabSz="914400">
              <a:lnSpc>
                <a:spcPct val="150000"/>
              </a:lnSpc>
            </a:pPr>
            <a:r>
              <a:rPr lang="de-DE" sz="1400" dirty="0">
                <a:solidFill>
                  <a:schemeClr val="tx1">
                    <a:lumMod val="50000"/>
                    <a:lumOff val="50000"/>
                  </a:schemeClr>
                </a:solidFill>
                <a:latin typeface="Century Gothic" panose="020B0502020202020204" pitchFamily="34" charset="0"/>
              </a:rPr>
              <a:t>2. entwickelt insbesondere ihr bestehendes Angebot an </a:t>
            </a:r>
            <a:r>
              <a:rPr lang="de-DE" sz="1400" b="1" dirty="0">
                <a:solidFill>
                  <a:schemeClr val="tx1">
                    <a:lumMod val="50000"/>
                    <a:lumOff val="50000"/>
                  </a:schemeClr>
                </a:solidFill>
                <a:latin typeface="Century Gothic" panose="020B0502020202020204" pitchFamily="34" charset="0"/>
              </a:rPr>
              <a:t>cannabisspezifischen </a:t>
            </a:r>
            <a:r>
              <a:rPr lang="de-DE" sz="1400" b="1" dirty="0" smtClean="0">
                <a:solidFill>
                  <a:schemeClr val="tx1">
                    <a:lumMod val="50000"/>
                    <a:lumOff val="50000"/>
                  </a:schemeClr>
                </a:solidFill>
                <a:latin typeface="Century Gothic" panose="020B0502020202020204" pitchFamily="34" charset="0"/>
              </a:rPr>
              <a:t>Präventionsmaßnahmen </a:t>
            </a:r>
            <a:r>
              <a:rPr lang="de-DE" sz="1400" dirty="0">
                <a:solidFill>
                  <a:schemeClr val="tx1">
                    <a:lumMod val="50000"/>
                    <a:lumOff val="50000"/>
                  </a:schemeClr>
                </a:solidFill>
                <a:latin typeface="Century Gothic" panose="020B0502020202020204" pitchFamily="34" charset="0"/>
              </a:rPr>
              <a:t>für Kinder und Jugendliche sowie für junge Erwachsene in Bezug </a:t>
            </a:r>
            <a:r>
              <a:rPr lang="de-DE" sz="1400" dirty="0" smtClean="0">
                <a:solidFill>
                  <a:schemeClr val="tx1">
                    <a:lumMod val="50000"/>
                    <a:lumOff val="50000"/>
                  </a:schemeClr>
                </a:solidFill>
                <a:latin typeface="Century Gothic" panose="020B0502020202020204" pitchFamily="34" charset="0"/>
              </a:rPr>
              <a:t>auf den </a:t>
            </a:r>
            <a:r>
              <a:rPr lang="de-DE" sz="1400" dirty="0">
                <a:solidFill>
                  <a:schemeClr val="tx1">
                    <a:lumMod val="50000"/>
                    <a:lumOff val="50000"/>
                  </a:schemeClr>
                </a:solidFill>
                <a:latin typeface="Century Gothic" panose="020B0502020202020204" pitchFamily="34" charset="0"/>
              </a:rPr>
              <a:t>Konsum von Cannabis evidenzbasiert weiter und baut dieses aus,</a:t>
            </a:r>
          </a:p>
          <a:p>
            <a:pPr defTabSz="914400">
              <a:lnSpc>
                <a:spcPct val="150000"/>
              </a:lnSpc>
            </a:pPr>
            <a:r>
              <a:rPr lang="de-DE" sz="1400" dirty="0">
                <a:solidFill>
                  <a:schemeClr val="tx1">
                    <a:lumMod val="50000"/>
                    <a:lumOff val="50000"/>
                  </a:schemeClr>
                </a:solidFill>
                <a:latin typeface="Century Gothic" panose="020B0502020202020204" pitchFamily="34" charset="0"/>
              </a:rPr>
              <a:t>3. baut ein strukturiertes, </a:t>
            </a:r>
            <a:r>
              <a:rPr lang="de-DE" sz="1400" b="1" dirty="0">
                <a:solidFill>
                  <a:schemeClr val="tx1">
                    <a:lumMod val="50000"/>
                    <a:lumOff val="50000"/>
                  </a:schemeClr>
                </a:solidFill>
                <a:latin typeface="Century Gothic" panose="020B0502020202020204" pitchFamily="34" charset="0"/>
              </a:rPr>
              <a:t>digitales zielgruppenspezifisches Beratungsangebot </a:t>
            </a:r>
            <a:r>
              <a:rPr lang="de-DE" sz="1400" dirty="0">
                <a:solidFill>
                  <a:schemeClr val="tx1">
                    <a:lumMod val="50000"/>
                    <a:lumOff val="50000"/>
                  </a:schemeClr>
                </a:solidFill>
                <a:latin typeface="Century Gothic" panose="020B0502020202020204" pitchFamily="34" charset="0"/>
              </a:rPr>
              <a:t>für </a:t>
            </a:r>
            <a:r>
              <a:rPr lang="de-DE" sz="1400" dirty="0" smtClean="0">
                <a:solidFill>
                  <a:schemeClr val="tx1">
                    <a:lumMod val="50000"/>
                    <a:lumOff val="50000"/>
                  </a:schemeClr>
                </a:solidFill>
                <a:latin typeface="Century Gothic" panose="020B0502020202020204" pitchFamily="34" charset="0"/>
              </a:rPr>
              <a:t>Konsumentinnen </a:t>
            </a:r>
            <a:r>
              <a:rPr lang="de-DE" sz="1400" dirty="0">
                <a:solidFill>
                  <a:schemeClr val="tx1">
                    <a:lumMod val="50000"/>
                    <a:lumOff val="50000"/>
                  </a:schemeClr>
                </a:solidFill>
                <a:latin typeface="Century Gothic" panose="020B0502020202020204" pitchFamily="34" charset="0"/>
              </a:rPr>
              <a:t>und Konsumenten von Cannabis auf und</a:t>
            </a:r>
          </a:p>
          <a:p>
            <a:pPr defTabSz="914400">
              <a:lnSpc>
                <a:spcPct val="150000"/>
              </a:lnSpc>
            </a:pPr>
            <a:r>
              <a:rPr lang="de-DE" sz="1400" dirty="0">
                <a:solidFill>
                  <a:schemeClr val="tx1">
                    <a:lumMod val="50000"/>
                    <a:lumOff val="50000"/>
                  </a:schemeClr>
                </a:solidFill>
                <a:latin typeface="Century Gothic" panose="020B0502020202020204" pitchFamily="34" charset="0"/>
              </a:rPr>
              <a:t>4. </a:t>
            </a:r>
            <a:r>
              <a:rPr lang="de-DE" sz="1400" b="1" dirty="0">
                <a:solidFill>
                  <a:schemeClr val="tx1">
                    <a:lumMod val="50000"/>
                    <a:lumOff val="50000"/>
                  </a:schemeClr>
                </a:solidFill>
                <a:latin typeface="Century Gothic" panose="020B0502020202020204" pitchFamily="34" charset="0"/>
              </a:rPr>
              <a:t>berät und informiert </a:t>
            </a:r>
            <a:r>
              <a:rPr lang="de-DE" sz="1400" dirty="0">
                <a:solidFill>
                  <a:schemeClr val="tx1">
                    <a:lumMod val="50000"/>
                    <a:lumOff val="50000"/>
                  </a:schemeClr>
                </a:solidFill>
                <a:latin typeface="Century Gothic" panose="020B0502020202020204" pitchFamily="34" charset="0"/>
              </a:rPr>
              <a:t>zielgruppenspezifisch Konsumentinnen und Konsumenten </a:t>
            </a:r>
            <a:r>
              <a:rPr lang="de-DE" sz="1400" dirty="0" smtClean="0">
                <a:solidFill>
                  <a:schemeClr val="tx1">
                    <a:lumMod val="50000"/>
                    <a:lumOff val="50000"/>
                  </a:schemeClr>
                </a:solidFill>
                <a:latin typeface="Century Gothic" panose="020B0502020202020204" pitchFamily="34" charset="0"/>
              </a:rPr>
              <a:t>von Cannabis zu a</a:t>
            </a:r>
            <a:r>
              <a:rPr lang="de-DE" sz="1400" dirty="0">
                <a:solidFill>
                  <a:schemeClr val="tx1">
                    <a:lumMod val="50000"/>
                    <a:lumOff val="50000"/>
                  </a:schemeClr>
                </a:solidFill>
                <a:latin typeface="Century Gothic" panose="020B0502020202020204" pitchFamily="34" charset="0"/>
              </a:rPr>
              <a:t>) Suchtpräventionsmaßnahmen</a:t>
            </a:r>
            <a:r>
              <a:rPr lang="de-DE" sz="1400" dirty="0" smtClean="0">
                <a:solidFill>
                  <a:schemeClr val="tx1">
                    <a:lumMod val="50000"/>
                    <a:lumOff val="50000"/>
                  </a:schemeClr>
                </a:solidFill>
                <a:latin typeface="Century Gothic" panose="020B0502020202020204" pitchFamily="34" charset="0"/>
              </a:rPr>
              <a:t>, b</a:t>
            </a:r>
            <a:r>
              <a:rPr lang="de-DE" sz="1400" dirty="0">
                <a:solidFill>
                  <a:schemeClr val="tx1">
                    <a:lumMod val="50000"/>
                    <a:lumOff val="50000"/>
                  </a:schemeClr>
                </a:solidFill>
                <a:latin typeface="Century Gothic" panose="020B0502020202020204" pitchFamily="34" charset="0"/>
              </a:rPr>
              <a:t>) der Wirkung, den Risiken und dem risikoreduzierten Konsum von Cannabis </a:t>
            </a:r>
            <a:r>
              <a:rPr lang="de-DE" sz="1400" dirty="0" smtClean="0">
                <a:solidFill>
                  <a:schemeClr val="tx1">
                    <a:lumMod val="50000"/>
                    <a:lumOff val="50000"/>
                  </a:schemeClr>
                </a:solidFill>
                <a:latin typeface="Century Gothic" panose="020B0502020202020204" pitchFamily="34" charset="0"/>
              </a:rPr>
              <a:t>sowie c</a:t>
            </a:r>
            <a:r>
              <a:rPr lang="de-DE" sz="1400" dirty="0">
                <a:solidFill>
                  <a:schemeClr val="tx1">
                    <a:lumMod val="50000"/>
                    <a:lumOff val="50000"/>
                  </a:schemeClr>
                </a:solidFill>
                <a:latin typeface="Century Gothic" panose="020B0502020202020204" pitchFamily="34" charset="0"/>
              </a:rPr>
              <a:t>) den Möglichkeiten einer weitergehenden wohnortnahen Beratung oder Hilfe.</a:t>
            </a:r>
          </a:p>
          <a:p>
            <a:pPr defTabSz="914400">
              <a:lnSpc>
                <a:spcPct val="150000"/>
              </a:lnSpc>
            </a:pPr>
            <a:r>
              <a:rPr lang="de-DE" sz="1400" dirty="0">
                <a:solidFill>
                  <a:schemeClr val="tx1">
                    <a:lumMod val="50000"/>
                    <a:lumOff val="50000"/>
                  </a:schemeClr>
                </a:solidFill>
                <a:latin typeface="Century Gothic" panose="020B0502020202020204" pitchFamily="34" charset="0"/>
              </a:rPr>
              <a:t>(2) Die Bundeszentrale für gesundheitliche Aufklärung stellt Anbauvereinigungen </a:t>
            </a:r>
            <a:r>
              <a:rPr lang="de-DE" sz="1400" dirty="0" smtClean="0">
                <a:solidFill>
                  <a:schemeClr val="tx1">
                    <a:lumMod val="50000"/>
                    <a:lumOff val="50000"/>
                  </a:schemeClr>
                </a:solidFill>
                <a:latin typeface="Century Gothic" panose="020B0502020202020204" pitchFamily="34" charset="0"/>
              </a:rPr>
              <a:t>die von </a:t>
            </a:r>
            <a:r>
              <a:rPr lang="de-DE" sz="1400" dirty="0">
                <a:solidFill>
                  <a:schemeClr val="tx1">
                    <a:lumMod val="50000"/>
                    <a:lumOff val="50000"/>
                  </a:schemeClr>
                </a:solidFill>
                <a:latin typeface="Century Gothic" panose="020B0502020202020204" pitchFamily="34" charset="0"/>
              </a:rPr>
              <a:t>ihnen nach § 21 Absatz 3 zur Verfügung zu stellenden </a:t>
            </a:r>
            <a:r>
              <a:rPr lang="de-DE" sz="1400" b="1" dirty="0">
                <a:solidFill>
                  <a:schemeClr val="tx1">
                    <a:lumMod val="50000"/>
                    <a:lumOff val="50000"/>
                  </a:schemeClr>
                </a:solidFill>
                <a:latin typeface="Century Gothic" panose="020B0502020202020204" pitchFamily="34" charset="0"/>
              </a:rPr>
              <a:t>Informationen und Hinweise in </a:t>
            </a:r>
            <a:r>
              <a:rPr lang="de-DE" sz="1400" b="1" dirty="0" smtClean="0">
                <a:solidFill>
                  <a:schemeClr val="tx1">
                    <a:lumMod val="50000"/>
                    <a:lumOff val="50000"/>
                  </a:schemeClr>
                </a:solidFill>
                <a:latin typeface="Century Gothic" panose="020B0502020202020204" pitchFamily="34" charset="0"/>
              </a:rPr>
              <a:t> leicht </a:t>
            </a:r>
            <a:r>
              <a:rPr lang="de-DE" sz="1400" b="1" dirty="0">
                <a:solidFill>
                  <a:schemeClr val="tx1">
                    <a:lumMod val="50000"/>
                    <a:lumOff val="50000"/>
                  </a:schemeClr>
                </a:solidFill>
                <a:latin typeface="Century Gothic" panose="020B0502020202020204" pitchFamily="34" charset="0"/>
              </a:rPr>
              <a:t>verständlicher Sprache </a:t>
            </a:r>
            <a:r>
              <a:rPr lang="de-DE" sz="1400" dirty="0">
                <a:solidFill>
                  <a:schemeClr val="tx1">
                    <a:lumMod val="50000"/>
                    <a:lumOff val="50000"/>
                  </a:schemeClr>
                </a:solidFill>
                <a:latin typeface="Century Gothic" panose="020B0502020202020204" pitchFamily="34" charset="0"/>
              </a:rPr>
              <a:t>digital zum Herunterladen bereit.</a:t>
            </a:r>
            <a:endParaRPr lang="de-DE" sz="1400" dirty="0">
              <a:solidFill>
                <a:srgbClr val="767171"/>
              </a:solidFill>
              <a:latin typeface="Century Gothic" panose="020B0502020202020204" pitchFamily="34" charset="0"/>
            </a:endParaRPr>
          </a:p>
        </p:txBody>
      </p:sp>
      <p:cxnSp>
        <p:nvCxnSpPr>
          <p:cNvPr id="69" name="Straight Connector 68">
            <a:extLst>
              <a:ext uri="{FF2B5EF4-FFF2-40B4-BE49-F238E27FC236}">
                <a16:creationId xmlns:a16="http://schemas.microsoft.com/office/drawing/2014/main" id="{3FE4C8AC-856E-47A1-86C3-D3143F6DF56B}"/>
              </a:ext>
            </a:extLst>
          </p:cNvPr>
          <p:cNvCxnSpPr>
            <a:cxnSpLocks/>
          </p:cNvCxnSpPr>
          <p:nvPr/>
        </p:nvCxnSpPr>
        <p:spPr>
          <a:xfrm>
            <a:off x="1512493" y="1484784"/>
            <a:ext cx="2048865" cy="0"/>
          </a:xfrm>
          <a:prstGeom prst="line">
            <a:avLst/>
          </a:prstGeom>
          <a:ln w="19050">
            <a:solidFill>
              <a:srgbClr val="1C7CBB"/>
            </a:solidFill>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AC17817C-AF36-4468-94FC-44DCFF825290}"/>
              </a:ext>
            </a:extLst>
          </p:cNvPr>
          <p:cNvSpPr txBox="1"/>
          <p:nvPr/>
        </p:nvSpPr>
        <p:spPr>
          <a:xfrm>
            <a:off x="2457338" y="131812"/>
            <a:ext cx="7278915" cy="707886"/>
          </a:xfrm>
          <a:prstGeom prst="rect">
            <a:avLst/>
          </a:prstGeom>
          <a:noFill/>
        </p:spPr>
        <p:txBody>
          <a:bodyPr wrap="square" rtlCol="0">
            <a:spAutoFit/>
          </a:bodyPr>
          <a:lstStyle/>
          <a:p>
            <a:pPr algn="ctr" defTabSz="914400"/>
            <a:r>
              <a:rPr lang="en-US" sz="4000" dirty="0" smtClean="0">
                <a:solidFill>
                  <a:prstClr val="white">
                    <a:lumMod val="65000"/>
                  </a:prstClr>
                </a:solidFill>
                <a:latin typeface="Tw Cen MT" panose="020B0602020104020603" pitchFamily="34" charset="0"/>
              </a:rPr>
              <a:t>SUCHTPRÄVENTION IM </a:t>
            </a:r>
            <a:r>
              <a:rPr lang="en-US" sz="4000" dirty="0" err="1" smtClean="0">
                <a:solidFill>
                  <a:prstClr val="white">
                    <a:lumMod val="65000"/>
                  </a:prstClr>
                </a:solidFill>
                <a:latin typeface="Tw Cen MT" panose="020B0602020104020603" pitchFamily="34" charset="0"/>
              </a:rPr>
              <a:t>CanG</a:t>
            </a:r>
            <a:endParaRPr lang="en-US" sz="4000" dirty="0">
              <a:solidFill>
                <a:prstClr val="white">
                  <a:lumMod val="65000"/>
                </a:prstClr>
              </a:solidFill>
              <a:latin typeface="Tw Cen MT" panose="020B0602020104020603" pitchFamily="34" charset="0"/>
            </a:endParaRPr>
          </a:p>
        </p:txBody>
      </p:sp>
      <p:grpSp>
        <p:nvGrpSpPr>
          <p:cNvPr id="79" name="Group 78">
            <a:extLst>
              <a:ext uri="{FF2B5EF4-FFF2-40B4-BE49-F238E27FC236}">
                <a16:creationId xmlns:a16="http://schemas.microsoft.com/office/drawing/2014/main" id="{B347FCAE-CD51-47C1-A0E5-7FE287A79E42}"/>
              </a:ext>
            </a:extLst>
          </p:cNvPr>
          <p:cNvGrpSpPr/>
          <p:nvPr/>
        </p:nvGrpSpPr>
        <p:grpSpPr>
          <a:xfrm>
            <a:off x="5379551" y="878988"/>
            <a:ext cx="1434489" cy="190500"/>
            <a:chOff x="4679586" y="878988"/>
            <a:chExt cx="1434489" cy="190500"/>
          </a:xfrm>
        </p:grpSpPr>
        <p:sp>
          <p:nvSpPr>
            <p:cNvPr id="71" name="Oval 70">
              <a:extLst>
                <a:ext uri="{FF2B5EF4-FFF2-40B4-BE49-F238E27FC236}">
                  <a16:creationId xmlns:a16="http://schemas.microsoft.com/office/drawing/2014/main" id="{957F6F33-D335-4F37-A9F5-23DE49CB0B4A}"/>
                </a:ext>
              </a:extLst>
            </p:cNvPr>
            <p:cNvSpPr/>
            <p:nvPr/>
          </p:nvSpPr>
          <p:spPr>
            <a:xfrm>
              <a:off x="4679586" y="878988"/>
              <a:ext cx="190500" cy="190500"/>
            </a:xfrm>
            <a:prstGeom prst="ellipse">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74" name="Oval 73">
              <a:extLst>
                <a:ext uri="{FF2B5EF4-FFF2-40B4-BE49-F238E27FC236}">
                  <a16:creationId xmlns:a16="http://schemas.microsoft.com/office/drawing/2014/main" id="{9D3A95DB-0E0C-40A8-88F7-9DAC67B156F6}"/>
                </a:ext>
              </a:extLst>
            </p:cNvPr>
            <p:cNvSpPr/>
            <p:nvPr/>
          </p:nvSpPr>
          <p:spPr>
            <a:xfrm>
              <a:off x="4990736" y="878988"/>
              <a:ext cx="190500" cy="190500"/>
            </a:xfrm>
            <a:prstGeom prst="ellipse">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76" name="Oval 75">
              <a:extLst>
                <a:ext uri="{FF2B5EF4-FFF2-40B4-BE49-F238E27FC236}">
                  <a16:creationId xmlns:a16="http://schemas.microsoft.com/office/drawing/2014/main" id="{AD1EA8C3-D35D-4FB7-8D6B-858B4EE08256}"/>
                </a:ext>
              </a:extLst>
            </p:cNvPr>
            <p:cNvSpPr/>
            <p:nvPr/>
          </p:nvSpPr>
          <p:spPr>
            <a:xfrm>
              <a:off x="5301522" y="878988"/>
              <a:ext cx="190500" cy="190500"/>
            </a:xfrm>
            <a:prstGeom prst="ellipse">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77" name="Oval 76">
              <a:extLst>
                <a:ext uri="{FF2B5EF4-FFF2-40B4-BE49-F238E27FC236}">
                  <a16:creationId xmlns:a16="http://schemas.microsoft.com/office/drawing/2014/main" id="{FD4B96A9-29AD-4507-B1E8-D12C03BAD2C2}"/>
                </a:ext>
              </a:extLst>
            </p:cNvPr>
            <p:cNvSpPr/>
            <p:nvPr/>
          </p:nvSpPr>
          <p:spPr>
            <a:xfrm>
              <a:off x="5612308" y="878988"/>
              <a:ext cx="190500" cy="190500"/>
            </a:xfrm>
            <a:prstGeom prst="ellipse">
              <a:avLst/>
            </a:prstGeom>
            <a:solidFill>
              <a:srgbClr val="1C7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78" name="Oval 77">
              <a:extLst>
                <a:ext uri="{FF2B5EF4-FFF2-40B4-BE49-F238E27FC236}">
                  <a16:creationId xmlns:a16="http://schemas.microsoft.com/office/drawing/2014/main" id="{50AFA104-D1BD-427D-90C1-6CE47F2C7A56}"/>
                </a:ext>
              </a:extLst>
            </p:cNvPr>
            <p:cNvSpPr/>
            <p:nvPr/>
          </p:nvSpPr>
          <p:spPr>
            <a:xfrm>
              <a:off x="5923575" y="878988"/>
              <a:ext cx="190500" cy="1905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grpSp>
    </p:spTree>
    <p:extLst>
      <p:ext uri="{BB962C8B-B14F-4D97-AF65-F5344CB8AC3E}">
        <p14:creationId xmlns:p14="http://schemas.microsoft.com/office/powerpoint/2010/main" val="319921484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anim calcmode="lin" valueType="num">
                                      <p:cBhvr>
                                        <p:cTn id="8" dur="500" fill="hold"/>
                                        <p:tgtEl>
                                          <p:spTgt spid="52"/>
                                        </p:tgtEl>
                                        <p:attrNameLst>
                                          <p:attrName>ppt_x</p:attrName>
                                        </p:attrNameLst>
                                      </p:cBhvr>
                                      <p:tavLst>
                                        <p:tav tm="0">
                                          <p:val>
                                            <p:strVal val="#ppt_x"/>
                                          </p:val>
                                        </p:tav>
                                        <p:tav tm="100000">
                                          <p:val>
                                            <p:strVal val="#ppt_x"/>
                                          </p:val>
                                        </p:tav>
                                      </p:tavLst>
                                    </p:anim>
                                    <p:anim calcmode="lin" valueType="num">
                                      <p:cBhvr>
                                        <p:cTn id="9" dur="500" fill="hold"/>
                                        <p:tgtEl>
                                          <p:spTgt spid="5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69"/>
                                        </p:tgtEl>
                                        <p:attrNameLst>
                                          <p:attrName>style.visibility</p:attrName>
                                        </p:attrNameLst>
                                      </p:cBhvr>
                                      <p:to>
                                        <p:strVal val="visible"/>
                                      </p:to>
                                    </p:set>
                                    <p:animEffect transition="in" filter="wipe(left)">
                                      <p:cBhvr>
                                        <p:cTn id="13"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6E7E9"/>
        </a:solidFill>
        <a:effectLst/>
      </p:bgPr>
    </p:bg>
    <p:spTree>
      <p:nvGrpSpPr>
        <p:cNvPr id="1" name=""/>
        <p:cNvGrpSpPr/>
        <p:nvPr/>
      </p:nvGrpSpPr>
      <p:grpSpPr>
        <a:xfrm>
          <a:off x="0" y="0"/>
          <a:ext cx="0" cy="0"/>
          <a:chOff x="0" y="0"/>
          <a:chExt cx="0" cy="0"/>
        </a:xfrm>
      </p:grpSpPr>
      <p:cxnSp>
        <p:nvCxnSpPr>
          <p:cNvPr id="69" name="Straight Connector 68">
            <a:extLst>
              <a:ext uri="{FF2B5EF4-FFF2-40B4-BE49-F238E27FC236}">
                <a16:creationId xmlns:a16="http://schemas.microsoft.com/office/drawing/2014/main" id="{3FE4C8AC-856E-47A1-86C3-D3143F6DF56B}"/>
              </a:ext>
            </a:extLst>
          </p:cNvPr>
          <p:cNvCxnSpPr>
            <a:cxnSpLocks/>
          </p:cNvCxnSpPr>
          <p:nvPr/>
        </p:nvCxnSpPr>
        <p:spPr>
          <a:xfrm>
            <a:off x="1512493" y="1484784"/>
            <a:ext cx="2048865" cy="0"/>
          </a:xfrm>
          <a:prstGeom prst="line">
            <a:avLst/>
          </a:prstGeom>
          <a:ln w="19050">
            <a:solidFill>
              <a:srgbClr val="1C7CBB"/>
            </a:solidFill>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AC17817C-AF36-4468-94FC-44DCFF825290}"/>
              </a:ext>
            </a:extLst>
          </p:cNvPr>
          <p:cNvSpPr txBox="1"/>
          <p:nvPr/>
        </p:nvSpPr>
        <p:spPr>
          <a:xfrm>
            <a:off x="2457338" y="131812"/>
            <a:ext cx="7278915" cy="707886"/>
          </a:xfrm>
          <a:prstGeom prst="rect">
            <a:avLst/>
          </a:prstGeom>
          <a:noFill/>
        </p:spPr>
        <p:txBody>
          <a:bodyPr wrap="square" rtlCol="0">
            <a:spAutoFit/>
          </a:bodyPr>
          <a:lstStyle/>
          <a:p>
            <a:pPr algn="ctr" defTabSz="914400"/>
            <a:r>
              <a:rPr lang="en-US" sz="4000" dirty="0" smtClean="0">
                <a:solidFill>
                  <a:prstClr val="white">
                    <a:lumMod val="65000"/>
                  </a:prstClr>
                </a:solidFill>
                <a:latin typeface="Tw Cen MT" panose="020B0602020104020603" pitchFamily="34" charset="0"/>
              </a:rPr>
              <a:t>SUCHTPRÄVENTION IM </a:t>
            </a:r>
            <a:r>
              <a:rPr lang="en-US" sz="4000" dirty="0" err="1" smtClean="0">
                <a:solidFill>
                  <a:prstClr val="white">
                    <a:lumMod val="65000"/>
                  </a:prstClr>
                </a:solidFill>
                <a:latin typeface="Tw Cen MT" panose="020B0602020104020603" pitchFamily="34" charset="0"/>
              </a:rPr>
              <a:t>CanG</a:t>
            </a:r>
            <a:endParaRPr lang="en-US" sz="4000" dirty="0">
              <a:solidFill>
                <a:prstClr val="white">
                  <a:lumMod val="65000"/>
                </a:prstClr>
              </a:solidFill>
              <a:latin typeface="Tw Cen MT" panose="020B0602020104020603" pitchFamily="34" charset="0"/>
            </a:endParaRPr>
          </a:p>
        </p:txBody>
      </p:sp>
      <p:grpSp>
        <p:nvGrpSpPr>
          <p:cNvPr id="79" name="Group 78">
            <a:extLst>
              <a:ext uri="{FF2B5EF4-FFF2-40B4-BE49-F238E27FC236}">
                <a16:creationId xmlns:a16="http://schemas.microsoft.com/office/drawing/2014/main" id="{B347FCAE-CD51-47C1-A0E5-7FE287A79E42}"/>
              </a:ext>
            </a:extLst>
          </p:cNvPr>
          <p:cNvGrpSpPr/>
          <p:nvPr/>
        </p:nvGrpSpPr>
        <p:grpSpPr>
          <a:xfrm>
            <a:off x="5379551" y="878988"/>
            <a:ext cx="1434489" cy="190500"/>
            <a:chOff x="4679586" y="878988"/>
            <a:chExt cx="1434489" cy="190500"/>
          </a:xfrm>
        </p:grpSpPr>
        <p:sp>
          <p:nvSpPr>
            <p:cNvPr id="71" name="Oval 70">
              <a:extLst>
                <a:ext uri="{FF2B5EF4-FFF2-40B4-BE49-F238E27FC236}">
                  <a16:creationId xmlns:a16="http://schemas.microsoft.com/office/drawing/2014/main" id="{957F6F33-D335-4F37-A9F5-23DE49CB0B4A}"/>
                </a:ext>
              </a:extLst>
            </p:cNvPr>
            <p:cNvSpPr/>
            <p:nvPr/>
          </p:nvSpPr>
          <p:spPr>
            <a:xfrm>
              <a:off x="4679586" y="878988"/>
              <a:ext cx="190500" cy="190500"/>
            </a:xfrm>
            <a:prstGeom prst="ellipse">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74" name="Oval 73">
              <a:extLst>
                <a:ext uri="{FF2B5EF4-FFF2-40B4-BE49-F238E27FC236}">
                  <a16:creationId xmlns:a16="http://schemas.microsoft.com/office/drawing/2014/main" id="{9D3A95DB-0E0C-40A8-88F7-9DAC67B156F6}"/>
                </a:ext>
              </a:extLst>
            </p:cNvPr>
            <p:cNvSpPr/>
            <p:nvPr/>
          </p:nvSpPr>
          <p:spPr>
            <a:xfrm>
              <a:off x="4990736" y="878988"/>
              <a:ext cx="190500" cy="190500"/>
            </a:xfrm>
            <a:prstGeom prst="ellipse">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76" name="Oval 75">
              <a:extLst>
                <a:ext uri="{FF2B5EF4-FFF2-40B4-BE49-F238E27FC236}">
                  <a16:creationId xmlns:a16="http://schemas.microsoft.com/office/drawing/2014/main" id="{AD1EA8C3-D35D-4FB7-8D6B-858B4EE08256}"/>
                </a:ext>
              </a:extLst>
            </p:cNvPr>
            <p:cNvSpPr/>
            <p:nvPr/>
          </p:nvSpPr>
          <p:spPr>
            <a:xfrm>
              <a:off x="5301522" y="878988"/>
              <a:ext cx="190500" cy="190500"/>
            </a:xfrm>
            <a:prstGeom prst="ellipse">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77" name="Oval 76">
              <a:extLst>
                <a:ext uri="{FF2B5EF4-FFF2-40B4-BE49-F238E27FC236}">
                  <a16:creationId xmlns:a16="http://schemas.microsoft.com/office/drawing/2014/main" id="{FD4B96A9-29AD-4507-B1E8-D12C03BAD2C2}"/>
                </a:ext>
              </a:extLst>
            </p:cNvPr>
            <p:cNvSpPr/>
            <p:nvPr/>
          </p:nvSpPr>
          <p:spPr>
            <a:xfrm>
              <a:off x="5612308" y="878988"/>
              <a:ext cx="190500" cy="190500"/>
            </a:xfrm>
            <a:prstGeom prst="ellipse">
              <a:avLst/>
            </a:prstGeom>
            <a:solidFill>
              <a:srgbClr val="1C7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78" name="Oval 77">
              <a:extLst>
                <a:ext uri="{FF2B5EF4-FFF2-40B4-BE49-F238E27FC236}">
                  <a16:creationId xmlns:a16="http://schemas.microsoft.com/office/drawing/2014/main" id="{50AFA104-D1BD-427D-90C1-6CE47F2C7A56}"/>
                </a:ext>
              </a:extLst>
            </p:cNvPr>
            <p:cNvSpPr/>
            <p:nvPr/>
          </p:nvSpPr>
          <p:spPr>
            <a:xfrm>
              <a:off x="5923575" y="878988"/>
              <a:ext cx="190500" cy="1905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grpSp>
      <p:pic>
        <p:nvPicPr>
          <p:cNvPr id="1026" name="Picture 2" descr="Cannabis legal, aber lost"/>
          <p:cNvPicPr>
            <a:picLocks noChangeAspect="1" noChangeArrowheads="1"/>
          </p:cNvPicPr>
          <p:nvPr/>
        </p:nvPicPr>
        <p:blipFill rotWithShape="1">
          <a:blip r:embed="rId2">
            <a:extLst>
              <a:ext uri="{28A0092B-C50C-407E-A947-70E740481C1C}">
                <a14:useLocalDpi xmlns:a14="http://schemas.microsoft.com/office/drawing/2010/main" val="0"/>
              </a:ext>
            </a:extLst>
          </a:blip>
          <a:srcRect t="11157" b="33060"/>
          <a:stretch/>
        </p:blipFill>
        <p:spPr bwMode="auto">
          <a:xfrm>
            <a:off x="3072401" y="1844824"/>
            <a:ext cx="6048672" cy="4216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54959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wipe(left)">
                                      <p:cBhvr>
                                        <p:cTn id="7"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6E7E9"/>
        </a:solidFill>
        <a:effectLst/>
      </p:bgPr>
    </p:bg>
    <p:spTree>
      <p:nvGrpSpPr>
        <p:cNvPr id="1" name=""/>
        <p:cNvGrpSpPr/>
        <p:nvPr/>
      </p:nvGrpSpPr>
      <p:grpSpPr>
        <a:xfrm>
          <a:off x="0" y="0"/>
          <a:ext cx="0" cy="0"/>
          <a:chOff x="0" y="0"/>
          <a:chExt cx="0" cy="0"/>
        </a:xfrm>
      </p:grpSpPr>
      <p:sp>
        <p:nvSpPr>
          <p:cNvPr id="52" name="TextBox 51">
            <a:extLst>
              <a:ext uri="{FF2B5EF4-FFF2-40B4-BE49-F238E27FC236}">
                <a16:creationId xmlns:a16="http://schemas.microsoft.com/office/drawing/2014/main" id="{44337E62-7F21-4CD3-9B0D-507A64DF7728}"/>
              </a:ext>
            </a:extLst>
          </p:cNvPr>
          <p:cNvSpPr txBox="1"/>
          <p:nvPr/>
        </p:nvSpPr>
        <p:spPr>
          <a:xfrm>
            <a:off x="478806" y="1525196"/>
            <a:ext cx="10658548" cy="4293483"/>
          </a:xfrm>
          <a:prstGeom prst="rect">
            <a:avLst/>
          </a:prstGeom>
          <a:noFill/>
        </p:spPr>
        <p:txBody>
          <a:bodyPr wrap="square" rtlCol="0">
            <a:spAutoFit/>
          </a:bodyPr>
          <a:lstStyle/>
          <a:p>
            <a:pPr defTabSz="914400">
              <a:lnSpc>
                <a:spcPct val="150000"/>
              </a:lnSpc>
            </a:pPr>
            <a:r>
              <a:rPr lang="de-DE" sz="1400" b="1" i="1" dirty="0" smtClean="0">
                <a:solidFill>
                  <a:schemeClr val="tx1">
                    <a:lumMod val="50000"/>
                    <a:lumOff val="50000"/>
                  </a:schemeClr>
                </a:solidFill>
                <a:latin typeface="Century Gothic" panose="020B0502020202020204" pitchFamily="34" charset="0"/>
              </a:rPr>
              <a:t>§ 8</a:t>
            </a:r>
            <a:r>
              <a:rPr lang="de-DE" sz="1400" b="1" i="1" dirty="0">
                <a:solidFill>
                  <a:schemeClr val="tx1">
                    <a:lumMod val="50000"/>
                    <a:lumOff val="50000"/>
                  </a:schemeClr>
                </a:solidFill>
                <a:latin typeface="Century Gothic" panose="020B0502020202020204" pitchFamily="34" charset="0"/>
              </a:rPr>
              <a:t>	</a:t>
            </a:r>
            <a:r>
              <a:rPr lang="de-DE" sz="1400" i="1" dirty="0" smtClean="0">
                <a:solidFill>
                  <a:schemeClr val="tx1">
                    <a:lumMod val="50000"/>
                    <a:lumOff val="50000"/>
                  </a:schemeClr>
                </a:solidFill>
                <a:latin typeface="Century Gothic" panose="020B0502020202020204" pitchFamily="34" charset="0"/>
              </a:rPr>
              <a:t>Die BZGA baut </a:t>
            </a:r>
            <a:r>
              <a:rPr lang="de-DE" sz="1400" i="1" dirty="0">
                <a:solidFill>
                  <a:schemeClr val="tx1">
                    <a:lumMod val="50000"/>
                    <a:lumOff val="50000"/>
                  </a:schemeClr>
                </a:solidFill>
                <a:latin typeface="Century Gothic" panose="020B0502020202020204" pitchFamily="34" charset="0"/>
              </a:rPr>
              <a:t>ein strukturiertes, </a:t>
            </a:r>
            <a:r>
              <a:rPr lang="de-DE" sz="1400" b="1" i="1" dirty="0">
                <a:solidFill>
                  <a:schemeClr val="tx1">
                    <a:lumMod val="50000"/>
                    <a:lumOff val="50000"/>
                  </a:schemeClr>
                </a:solidFill>
                <a:latin typeface="Century Gothic" panose="020B0502020202020204" pitchFamily="34" charset="0"/>
              </a:rPr>
              <a:t>digitales zielgruppenspezifisches Beratungsangebot </a:t>
            </a:r>
            <a:r>
              <a:rPr lang="de-DE" sz="1400" i="1" dirty="0">
                <a:solidFill>
                  <a:schemeClr val="tx1">
                    <a:lumMod val="50000"/>
                    <a:lumOff val="50000"/>
                  </a:schemeClr>
                </a:solidFill>
                <a:latin typeface="Century Gothic" panose="020B0502020202020204" pitchFamily="34" charset="0"/>
              </a:rPr>
              <a:t>für </a:t>
            </a:r>
            <a:r>
              <a:rPr lang="de-DE" sz="1400" i="1" dirty="0" smtClean="0">
                <a:solidFill>
                  <a:schemeClr val="tx1">
                    <a:lumMod val="50000"/>
                    <a:lumOff val="50000"/>
                  </a:schemeClr>
                </a:solidFill>
                <a:latin typeface="Century Gothic" panose="020B0502020202020204" pitchFamily="34" charset="0"/>
              </a:rPr>
              <a:t>Konsumentinnen </a:t>
            </a:r>
            <a:r>
              <a:rPr lang="de-DE" sz="1400" i="1" dirty="0">
                <a:solidFill>
                  <a:schemeClr val="tx1">
                    <a:lumMod val="50000"/>
                    <a:lumOff val="50000"/>
                  </a:schemeClr>
                </a:solidFill>
                <a:latin typeface="Century Gothic" panose="020B0502020202020204" pitchFamily="34" charset="0"/>
              </a:rPr>
              <a:t>und </a:t>
            </a:r>
            <a:r>
              <a:rPr lang="de-DE" sz="1400" i="1" dirty="0" smtClean="0">
                <a:solidFill>
                  <a:schemeClr val="tx1">
                    <a:lumMod val="50000"/>
                    <a:lumOff val="50000"/>
                  </a:schemeClr>
                </a:solidFill>
                <a:latin typeface="Century Gothic" panose="020B0502020202020204" pitchFamily="34" charset="0"/>
              </a:rPr>
              <a:t>	Konsumenten </a:t>
            </a:r>
            <a:r>
              <a:rPr lang="de-DE" sz="1400" i="1" dirty="0">
                <a:solidFill>
                  <a:schemeClr val="tx1">
                    <a:lumMod val="50000"/>
                    <a:lumOff val="50000"/>
                  </a:schemeClr>
                </a:solidFill>
                <a:latin typeface="Century Gothic" panose="020B0502020202020204" pitchFamily="34" charset="0"/>
              </a:rPr>
              <a:t>von Cannabis </a:t>
            </a:r>
            <a:r>
              <a:rPr lang="de-DE" sz="1400" i="1" dirty="0" smtClean="0">
                <a:solidFill>
                  <a:schemeClr val="tx1">
                    <a:lumMod val="50000"/>
                    <a:lumOff val="50000"/>
                  </a:schemeClr>
                </a:solidFill>
                <a:latin typeface="Century Gothic" panose="020B0502020202020204" pitchFamily="34" charset="0"/>
              </a:rPr>
              <a:t>auf</a:t>
            </a:r>
          </a:p>
          <a:p>
            <a:pPr defTabSz="914400">
              <a:lnSpc>
                <a:spcPct val="150000"/>
              </a:lnSpc>
            </a:pPr>
            <a:endParaRPr lang="de-DE" sz="1400" i="1" dirty="0" smtClean="0">
              <a:solidFill>
                <a:schemeClr val="tx1">
                  <a:lumMod val="50000"/>
                  <a:lumOff val="50000"/>
                </a:schemeClr>
              </a:solidFill>
              <a:latin typeface="Century Gothic" panose="020B0502020202020204" pitchFamily="34" charset="0"/>
            </a:endParaRPr>
          </a:p>
          <a:p>
            <a:pPr defTabSz="914400">
              <a:lnSpc>
                <a:spcPct val="150000"/>
              </a:lnSpc>
            </a:pPr>
            <a:r>
              <a:rPr lang="de-DE" sz="1400" b="1" dirty="0" smtClean="0">
                <a:solidFill>
                  <a:schemeClr val="tx1">
                    <a:lumMod val="50000"/>
                    <a:lumOff val="50000"/>
                  </a:schemeClr>
                </a:solidFill>
                <a:latin typeface="Century Gothic" panose="020B0502020202020204" pitchFamily="34" charset="0"/>
              </a:rPr>
              <a:t>§ 23 (4) </a:t>
            </a:r>
            <a:r>
              <a:rPr lang="de-DE" sz="1400" b="1" dirty="0">
                <a:solidFill>
                  <a:schemeClr val="tx1">
                    <a:lumMod val="50000"/>
                    <a:lumOff val="50000"/>
                  </a:schemeClr>
                </a:solidFill>
                <a:latin typeface="Century Gothic" panose="020B0502020202020204" pitchFamily="34" charset="0"/>
              </a:rPr>
              <a:t>	</a:t>
            </a:r>
            <a:r>
              <a:rPr lang="de-DE" sz="1400" dirty="0" smtClean="0">
                <a:solidFill>
                  <a:schemeClr val="tx1">
                    <a:lumMod val="50000"/>
                    <a:lumOff val="50000"/>
                  </a:schemeClr>
                </a:solidFill>
                <a:latin typeface="Century Gothic" panose="020B0502020202020204" pitchFamily="34" charset="0"/>
              </a:rPr>
              <a:t>Präventionsbeauftragte der </a:t>
            </a:r>
            <a:r>
              <a:rPr lang="de-DE" sz="1400" b="1" dirty="0" smtClean="0">
                <a:solidFill>
                  <a:schemeClr val="tx1">
                    <a:lumMod val="50000"/>
                    <a:lumOff val="50000"/>
                  </a:schemeClr>
                </a:solidFill>
                <a:latin typeface="Century Gothic" panose="020B0502020202020204" pitchFamily="34" charset="0"/>
              </a:rPr>
              <a:t>Anbauvereinigungen müssen geschult werden z.B. durch Fachstellen für 	Suchtprävention oder Beratungsstellen.</a:t>
            </a:r>
          </a:p>
          <a:p>
            <a:pPr defTabSz="914400">
              <a:lnSpc>
                <a:spcPct val="150000"/>
              </a:lnSpc>
            </a:pPr>
            <a:endParaRPr lang="de-DE" sz="1400" b="1" dirty="0" smtClean="0">
              <a:solidFill>
                <a:schemeClr val="tx1">
                  <a:lumMod val="50000"/>
                  <a:lumOff val="50000"/>
                </a:schemeClr>
              </a:solidFill>
              <a:latin typeface="Century Gothic" panose="020B0502020202020204" pitchFamily="34" charset="0"/>
            </a:endParaRPr>
          </a:p>
          <a:p>
            <a:pPr defTabSz="914400">
              <a:lnSpc>
                <a:spcPct val="150000"/>
              </a:lnSpc>
            </a:pPr>
            <a:r>
              <a:rPr lang="de-DE" sz="1400" b="1" dirty="0" smtClean="0">
                <a:solidFill>
                  <a:schemeClr val="tx1">
                    <a:lumMod val="50000"/>
                    <a:lumOff val="50000"/>
                  </a:schemeClr>
                </a:solidFill>
                <a:latin typeface="Century Gothic" panose="020B0502020202020204" pitchFamily="34" charset="0"/>
              </a:rPr>
              <a:t>§ 23 (5)	Anbauvereinigungen </a:t>
            </a:r>
            <a:r>
              <a:rPr lang="de-DE" sz="1400" b="1" dirty="0">
                <a:solidFill>
                  <a:schemeClr val="tx1">
                    <a:lumMod val="50000"/>
                    <a:lumOff val="50000"/>
                  </a:schemeClr>
                </a:solidFill>
                <a:latin typeface="Century Gothic" panose="020B0502020202020204" pitchFamily="34" charset="0"/>
              </a:rPr>
              <a:t>sollen mit Suchtberatungsstellen vor Ort in der Weise </a:t>
            </a:r>
            <a:r>
              <a:rPr lang="de-DE" sz="1400" b="1" dirty="0" smtClean="0">
                <a:solidFill>
                  <a:schemeClr val="tx1">
                    <a:lumMod val="50000"/>
                    <a:lumOff val="50000"/>
                  </a:schemeClr>
                </a:solidFill>
                <a:latin typeface="Century Gothic" panose="020B0502020202020204" pitchFamily="34" charset="0"/>
              </a:rPr>
              <a:t>kooperieren</a:t>
            </a:r>
            <a:r>
              <a:rPr lang="de-DE" sz="1400" dirty="0">
                <a:solidFill>
                  <a:schemeClr val="tx1">
                    <a:lumMod val="50000"/>
                    <a:lumOff val="50000"/>
                  </a:schemeClr>
                </a:solidFill>
                <a:latin typeface="Century Gothic" panose="020B0502020202020204" pitchFamily="34" charset="0"/>
              </a:rPr>
              <a:t>, dass Mitglieder mit </a:t>
            </a:r>
            <a:r>
              <a:rPr lang="de-DE" sz="1400" dirty="0" smtClean="0">
                <a:solidFill>
                  <a:schemeClr val="tx1">
                    <a:lumMod val="50000"/>
                    <a:lumOff val="50000"/>
                  </a:schemeClr>
                </a:solidFill>
                <a:latin typeface="Century Gothic" panose="020B0502020202020204" pitchFamily="34" charset="0"/>
              </a:rPr>
              <a:t>	einem </a:t>
            </a:r>
            <a:r>
              <a:rPr lang="de-DE" sz="1400" dirty="0">
                <a:solidFill>
                  <a:schemeClr val="tx1">
                    <a:lumMod val="50000"/>
                    <a:lumOff val="50000"/>
                  </a:schemeClr>
                </a:solidFill>
                <a:latin typeface="Century Gothic" panose="020B0502020202020204" pitchFamily="34" charset="0"/>
              </a:rPr>
              <a:t>riskanten Konsumverhalten oder einer bereits </a:t>
            </a:r>
            <a:r>
              <a:rPr lang="de-DE" sz="1400" dirty="0" smtClean="0">
                <a:solidFill>
                  <a:schemeClr val="tx1">
                    <a:lumMod val="50000"/>
                    <a:lumOff val="50000"/>
                  </a:schemeClr>
                </a:solidFill>
                <a:latin typeface="Century Gothic" panose="020B0502020202020204" pitchFamily="34" charset="0"/>
              </a:rPr>
              <a:t>bestehenden </a:t>
            </a:r>
            <a:r>
              <a:rPr lang="de-DE" sz="1400" dirty="0">
                <a:solidFill>
                  <a:schemeClr val="tx1">
                    <a:lumMod val="50000"/>
                    <a:lumOff val="50000"/>
                  </a:schemeClr>
                </a:solidFill>
                <a:latin typeface="Century Gothic" panose="020B0502020202020204" pitchFamily="34" charset="0"/>
              </a:rPr>
              <a:t>Abhängigkeit ein Zugang zum </a:t>
            </a:r>
            <a:r>
              <a:rPr lang="de-DE" sz="1400" dirty="0" smtClean="0">
                <a:solidFill>
                  <a:schemeClr val="tx1">
                    <a:lumMod val="50000"/>
                    <a:lumOff val="50000"/>
                  </a:schemeClr>
                </a:solidFill>
                <a:latin typeface="Century Gothic" panose="020B0502020202020204" pitchFamily="34" charset="0"/>
              </a:rPr>
              <a:t>	Suchthilfesystem </a:t>
            </a:r>
            <a:r>
              <a:rPr lang="de-DE" sz="1400" dirty="0">
                <a:solidFill>
                  <a:schemeClr val="tx1">
                    <a:lumMod val="50000"/>
                    <a:lumOff val="50000"/>
                  </a:schemeClr>
                </a:solidFill>
                <a:latin typeface="Century Gothic" panose="020B0502020202020204" pitchFamily="34" charset="0"/>
              </a:rPr>
              <a:t>ermöglicht wird.</a:t>
            </a:r>
          </a:p>
          <a:p>
            <a:pPr defTabSz="914400">
              <a:lnSpc>
                <a:spcPct val="150000"/>
              </a:lnSpc>
            </a:pPr>
            <a:endParaRPr lang="de-DE" sz="1400" b="1" dirty="0" smtClean="0">
              <a:solidFill>
                <a:schemeClr val="tx1">
                  <a:lumMod val="50000"/>
                  <a:lumOff val="50000"/>
                </a:schemeClr>
              </a:solidFill>
              <a:latin typeface="Century Gothic" panose="020B0502020202020204" pitchFamily="34" charset="0"/>
            </a:endParaRPr>
          </a:p>
          <a:p>
            <a:pPr defTabSz="914400">
              <a:lnSpc>
                <a:spcPct val="150000"/>
              </a:lnSpc>
            </a:pPr>
            <a:r>
              <a:rPr lang="de-DE" sz="1400" b="1" dirty="0" smtClean="0">
                <a:solidFill>
                  <a:schemeClr val="tx1">
                    <a:lumMod val="50000"/>
                    <a:lumOff val="50000"/>
                  </a:schemeClr>
                </a:solidFill>
                <a:latin typeface="Century Gothic" panose="020B0502020202020204" pitchFamily="34" charset="0"/>
              </a:rPr>
              <a:t>  </a:t>
            </a:r>
            <a:endParaRPr lang="de-DE" sz="1400" b="1" dirty="0">
              <a:solidFill>
                <a:schemeClr val="tx1">
                  <a:lumMod val="50000"/>
                  <a:lumOff val="50000"/>
                </a:schemeClr>
              </a:solidFill>
              <a:latin typeface="Century Gothic" panose="020B0502020202020204" pitchFamily="34" charset="0"/>
            </a:endParaRPr>
          </a:p>
          <a:p>
            <a:pPr defTabSz="914400">
              <a:lnSpc>
                <a:spcPct val="150000"/>
              </a:lnSpc>
            </a:pPr>
            <a:endParaRPr lang="de-DE" sz="1400" b="1" dirty="0">
              <a:solidFill>
                <a:schemeClr val="tx1">
                  <a:lumMod val="50000"/>
                  <a:lumOff val="50000"/>
                </a:schemeClr>
              </a:solidFill>
              <a:latin typeface="Century Gothic" panose="020B0502020202020204" pitchFamily="34" charset="0"/>
            </a:endParaRPr>
          </a:p>
          <a:p>
            <a:pPr defTabSz="914400">
              <a:lnSpc>
                <a:spcPct val="150000"/>
              </a:lnSpc>
            </a:pPr>
            <a:endParaRPr lang="de-DE" sz="1400" dirty="0">
              <a:solidFill>
                <a:srgbClr val="767171"/>
              </a:solidFill>
              <a:latin typeface="Century Gothic" panose="020B0502020202020204" pitchFamily="34" charset="0"/>
            </a:endParaRPr>
          </a:p>
        </p:txBody>
      </p:sp>
      <p:cxnSp>
        <p:nvCxnSpPr>
          <p:cNvPr id="69" name="Straight Connector 68">
            <a:extLst>
              <a:ext uri="{FF2B5EF4-FFF2-40B4-BE49-F238E27FC236}">
                <a16:creationId xmlns:a16="http://schemas.microsoft.com/office/drawing/2014/main" id="{3FE4C8AC-856E-47A1-86C3-D3143F6DF56B}"/>
              </a:ext>
            </a:extLst>
          </p:cNvPr>
          <p:cNvCxnSpPr>
            <a:cxnSpLocks/>
          </p:cNvCxnSpPr>
          <p:nvPr/>
        </p:nvCxnSpPr>
        <p:spPr>
          <a:xfrm>
            <a:off x="1512493" y="1484784"/>
            <a:ext cx="2048865" cy="0"/>
          </a:xfrm>
          <a:prstGeom prst="line">
            <a:avLst/>
          </a:prstGeom>
          <a:ln w="19050">
            <a:solidFill>
              <a:srgbClr val="1C7CBB"/>
            </a:solidFill>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AC17817C-AF36-4468-94FC-44DCFF825290}"/>
              </a:ext>
            </a:extLst>
          </p:cNvPr>
          <p:cNvSpPr txBox="1"/>
          <p:nvPr/>
        </p:nvSpPr>
        <p:spPr>
          <a:xfrm>
            <a:off x="2457338" y="131812"/>
            <a:ext cx="7278915" cy="707886"/>
          </a:xfrm>
          <a:prstGeom prst="rect">
            <a:avLst/>
          </a:prstGeom>
          <a:noFill/>
        </p:spPr>
        <p:txBody>
          <a:bodyPr wrap="square" rtlCol="0">
            <a:spAutoFit/>
          </a:bodyPr>
          <a:lstStyle/>
          <a:p>
            <a:pPr algn="ctr" defTabSz="914400"/>
            <a:r>
              <a:rPr lang="en-US" sz="4000" dirty="0" smtClean="0">
                <a:solidFill>
                  <a:prstClr val="white">
                    <a:lumMod val="65000"/>
                  </a:prstClr>
                </a:solidFill>
                <a:latin typeface="Tw Cen MT" panose="020B0602020104020603" pitchFamily="34" charset="0"/>
              </a:rPr>
              <a:t>SUCHTBERATUNG IM </a:t>
            </a:r>
            <a:r>
              <a:rPr lang="en-US" sz="4000" dirty="0" err="1" smtClean="0">
                <a:solidFill>
                  <a:prstClr val="white">
                    <a:lumMod val="65000"/>
                  </a:prstClr>
                </a:solidFill>
                <a:latin typeface="Tw Cen MT" panose="020B0602020104020603" pitchFamily="34" charset="0"/>
              </a:rPr>
              <a:t>CanG</a:t>
            </a:r>
            <a:endParaRPr lang="en-US" sz="4000" dirty="0">
              <a:solidFill>
                <a:prstClr val="white">
                  <a:lumMod val="65000"/>
                </a:prstClr>
              </a:solidFill>
              <a:latin typeface="Tw Cen MT" panose="020B0602020104020603" pitchFamily="34" charset="0"/>
            </a:endParaRPr>
          </a:p>
        </p:txBody>
      </p:sp>
      <p:grpSp>
        <p:nvGrpSpPr>
          <p:cNvPr id="79" name="Group 78">
            <a:extLst>
              <a:ext uri="{FF2B5EF4-FFF2-40B4-BE49-F238E27FC236}">
                <a16:creationId xmlns:a16="http://schemas.microsoft.com/office/drawing/2014/main" id="{B347FCAE-CD51-47C1-A0E5-7FE287A79E42}"/>
              </a:ext>
            </a:extLst>
          </p:cNvPr>
          <p:cNvGrpSpPr/>
          <p:nvPr/>
        </p:nvGrpSpPr>
        <p:grpSpPr>
          <a:xfrm>
            <a:off x="5379551" y="878988"/>
            <a:ext cx="1434489" cy="190500"/>
            <a:chOff x="4679586" y="878988"/>
            <a:chExt cx="1434489" cy="190500"/>
          </a:xfrm>
        </p:grpSpPr>
        <p:sp>
          <p:nvSpPr>
            <p:cNvPr id="71" name="Oval 70">
              <a:extLst>
                <a:ext uri="{FF2B5EF4-FFF2-40B4-BE49-F238E27FC236}">
                  <a16:creationId xmlns:a16="http://schemas.microsoft.com/office/drawing/2014/main" id="{957F6F33-D335-4F37-A9F5-23DE49CB0B4A}"/>
                </a:ext>
              </a:extLst>
            </p:cNvPr>
            <p:cNvSpPr/>
            <p:nvPr/>
          </p:nvSpPr>
          <p:spPr>
            <a:xfrm>
              <a:off x="4679586" y="878988"/>
              <a:ext cx="190500" cy="190500"/>
            </a:xfrm>
            <a:prstGeom prst="ellipse">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74" name="Oval 73">
              <a:extLst>
                <a:ext uri="{FF2B5EF4-FFF2-40B4-BE49-F238E27FC236}">
                  <a16:creationId xmlns:a16="http://schemas.microsoft.com/office/drawing/2014/main" id="{9D3A95DB-0E0C-40A8-88F7-9DAC67B156F6}"/>
                </a:ext>
              </a:extLst>
            </p:cNvPr>
            <p:cNvSpPr/>
            <p:nvPr/>
          </p:nvSpPr>
          <p:spPr>
            <a:xfrm>
              <a:off x="4990736" y="878988"/>
              <a:ext cx="190500" cy="190500"/>
            </a:xfrm>
            <a:prstGeom prst="ellipse">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76" name="Oval 75">
              <a:extLst>
                <a:ext uri="{FF2B5EF4-FFF2-40B4-BE49-F238E27FC236}">
                  <a16:creationId xmlns:a16="http://schemas.microsoft.com/office/drawing/2014/main" id="{AD1EA8C3-D35D-4FB7-8D6B-858B4EE08256}"/>
                </a:ext>
              </a:extLst>
            </p:cNvPr>
            <p:cNvSpPr/>
            <p:nvPr/>
          </p:nvSpPr>
          <p:spPr>
            <a:xfrm>
              <a:off x="5301522" y="878988"/>
              <a:ext cx="190500" cy="190500"/>
            </a:xfrm>
            <a:prstGeom prst="ellipse">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77" name="Oval 76">
              <a:extLst>
                <a:ext uri="{FF2B5EF4-FFF2-40B4-BE49-F238E27FC236}">
                  <a16:creationId xmlns:a16="http://schemas.microsoft.com/office/drawing/2014/main" id="{FD4B96A9-29AD-4507-B1E8-D12C03BAD2C2}"/>
                </a:ext>
              </a:extLst>
            </p:cNvPr>
            <p:cNvSpPr/>
            <p:nvPr/>
          </p:nvSpPr>
          <p:spPr>
            <a:xfrm>
              <a:off x="5612308" y="878988"/>
              <a:ext cx="190500" cy="190500"/>
            </a:xfrm>
            <a:prstGeom prst="ellipse">
              <a:avLst/>
            </a:prstGeom>
            <a:solidFill>
              <a:srgbClr val="1C7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78" name="Oval 77">
              <a:extLst>
                <a:ext uri="{FF2B5EF4-FFF2-40B4-BE49-F238E27FC236}">
                  <a16:creationId xmlns:a16="http://schemas.microsoft.com/office/drawing/2014/main" id="{50AFA104-D1BD-427D-90C1-6CE47F2C7A56}"/>
                </a:ext>
              </a:extLst>
            </p:cNvPr>
            <p:cNvSpPr/>
            <p:nvPr/>
          </p:nvSpPr>
          <p:spPr>
            <a:xfrm>
              <a:off x="5923575" y="878988"/>
              <a:ext cx="190500" cy="1905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grpSp>
    </p:spTree>
    <p:extLst>
      <p:ext uri="{BB962C8B-B14F-4D97-AF65-F5344CB8AC3E}">
        <p14:creationId xmlns:p14="http://schemas.microsoft.com/office/powerpoint/2010/main" val="210176713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anim calcmode="lin" valueType="num">
                                      <p:cBhvr>
                                        <p:cTn id="8" dur="500" fill="hold"/>
                                        <p:tgtEl>
                                          <p:spTgt spid="52"/>
                                        </p:tgtEl>
                                        <p:attrNameLst>
                                          <p:attrName>ppt_x</p:attrName>
                                        </p:attrNameLst>
                                      </p:cBhvr>
                                      <p:tavLst>
                                        <p:tav tm="0">
                                          <p:val>
                                            <p:strVal val="#ppt_x"/>
                                          </p:val>
                                        </p:tav>
                                        <p:tav tm="100000">
                                          <p:val>
                                            <p:strVal val="#ppt_x"/>
                                          </p:val>
                                        </p:tav>
                                      </p:tavLst>
                                    </p:anim>
                                    <p:anim calcmode="lin" valueType="num">
                                      <p:cBhvr>
                                        <p:cTn id="9" dur="500" fill="hold"/>
                                        <p:tgtEl>
                                          <p:spTgt spid="5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69"/>
                                        </p:tgtEl>
                                        <p:attrNameLst>
                                          <p:attrName>style.visibility</p:attrName>
                                        </p:attrNameLst>
                                      </p:cBhvr>
                                      <p:to>
                                        <p:strVal val="visible"/>
                                      </p:to>
                                    </p:set>
                                    <p:animEffect transition="in" filter="wipe(left)">
                                      <p:cBhvr>
                                        <p:cTn id="13"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6E7E9"/>
        </a:solidFill>
        <a:effectLst/>
      </p:bgPr>
    </p:bg>
    <p:spTree>
      <p:nvGrpSpPr>
        <p:cNvPr id="1" name=""/>
        <p:cNvGrpSpPr/>
        <p:nvPr/>
      </p:nvGrpSpPr>
      <p:grpSpPr>
        <a:xfrm>
          <a:off x="0" y="0"/>
          <a:ext cx="0" cy="0"/>
          <a:chOff x="0" y="0"/>
          <a:chExt cx="0" cy="0"/>
        </a:xfrm>
      </p:grpSpPr>
      <p:sp>
        <p:nvSpPr>
          <p:cNvPr id="70" name="TextBox 69">
            <a:extLst>
              <a:ext uri="{FF2B5EF4-FFF2-40B4-BE49-F238E27FC236}">
                <a16:creationId xmlns:a16="http://schemas.microsoft.com/office/drawing/2014/main" id="{AC17817C-AF36-4468-94FC-44DCFF825290}"/>
              </a:ext>
            </a:extLst>
          </p:cNvPr>
          <p:cNvSpPr txBox="1"/>
          <p:nvPr/>
        </p:nvSpPr>
        <p:spPr>
          <a:xfrm>
            <a:off x="2457338" y="131812"/>
            <a:ext cx="7278915" cy="707886"/>
          </a:xfrm>
          <a:prstGeom prst="rect">
            <a:avLst/>
          </a:prstGeom>
          <a:noFill/>
        </p:spPr>
        <p:txBody>
          <a:bodyPr wrap="square" rtlCol="0">
            <a:spAutoFit/>
          </a:bodyPr>
          <a:lstStyle/>
          <a:p>
            <a:pPr algn="ctr" defTabSz="914400"/>
            <a:r>
              <a:rPr lang="en-US" sz="4000" dirty="0" smtClean="0">
                <a:solidFill>
                  <a:prstClr val="white">
                    <a:lumMod val="65000"/>
                  </a:prstClr>
                </a:solidFill>
                <a:latin typeface="Tw Cen MT" panose="020B0602020104020603" pitchFamily="34" charset="0"/>
              </a:rPr>
              <a:t>BRUCHSTELLEN</a:t>
            </a:r>
            <a:endParaRPr lang="en-US" sz="4000" dirty="0">
              <a:solidFill>
                <a:prstClr val="white">
                  <a:lumMod val="65000"/>
                </a:prstClr>
              </a:solidFill>
              <a:latin typeface="Tw Cen MT" panose="020B0602020104020603" pitchFamily="34" charset="0"/>
            </a:endParaRPr>
          </a:p>
        </p:txBody>
      </p:sp>
      <p:grpSp>
        <p:nvGrpSpPr>
          <p:cNvPr id="79" name="Group 78">
            <a:extLst>
              <a:ext uri="{FF2B5EF4-FFF2-40B4-BE49-F238E27FC236}">
                <a16:creationId xmlns:a16="http://schemas.microsoft.com/office/drawing/2014/main" id="{B347FCAE-CD51-47C1-A0E5-7FE287A79E42}"/>
              </a:ext>
            </a:extLst>
          </p:cNvPr>
          <p:cNvGrpSpPr/>
          <p:nvPr/>
        </p:nvGrpSpPr>
        <p:grpSpPr>
          <a:xfrm>
            <a:off x="5379551" y="878988"/>
            <a:ext cx="1434489" cy="190500"/>
            <a:chOff x="4679586" y="878988"/>
            <a:chExt cx="1434489" cy="190500"/>
          </a:xfrm>
        </p:grpSpPr>
        <p:sp>
          <p:nvSpPr>
            <p:cNvPr id="71" name="Oval 70">
              <a:extLst>
                <a:ext uri="{FF2B5EF4-FFF2-40B4-BE49-F238E27FC236}">
                  <a16:creationId xmlns:a16="http://schemas.microsoft.com/office/drawing/2014/main" id="{957F6F33-D335-4F37-A9F5-23DE49CB0B4A}"/>
                </a:ext>
              </a:extLst>
            </p:cNvPr>
            <p:cNvSpPr/>
            <p:nvPr/>
          </p:nvSpPr>
          <p:spPr>
            <a:xfrm>
              <a:off x="4679586" y="878988"/>
              <a:ext cx="190500" cy="190500"/>
            </a:xfrm>
            <a:prstGeom prst="ellipse">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74" name="Oval 73">
              <a:extLst>
                <a:ext uri="{FF2B5EF4-FFF2-40B4-BE49-F238E27FC236}">
                  <a16:creationId xmlns:a16="http://schemas.microsoft.com/office/drawing/2014/main" id="{9D3A95DB-0E0C-40A8-88F7-9DAC67B156F6}"/>
                </a:ext>
              </a:extLst>
            </p:cNvPr>
            <p:cNvSpPr/>
            <p:nvPr/>
          </p:nvSpPr>
          <p:spPr>
            <a:xfrm>
              <a:off x="4990736" y="878988"/>
              <a:ext cx="190500" cy="190500"/>
            </a:xfrm>
            <a:prstGeom prst="ellipse">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76" name="Oval 75">
              <a:extLst>
                <a:ext uri="{FF2B5EF4-FFF2-40B4-BE49-F238E27FC236}">
                  <a16:creationId xmlns:a16="http://schemas.microsoft.com/office/drawing/2014/main" id="{AD1EA8C3-D35D-4FB7-8D6B-858B4EE08256}"/>
                </a:ext>
              </a:extLst>
            </p:cNvPr>
            <p:cNvSpPr/>
            <p:nvPr/>
          </p:nvSpPr>
          <p:spPr>
            <a:xfrm>
              <a:off x="5301522" y="878988"/>
              <a:ext cx="190500" cy="190500"/>
            </a:xfrm>
            <a:prstGeom prst="ellipse">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77" name="Oval 76">
              <a:extLst>
                <a:ext uri="{FF2B5EF4-FFF2-40B4-BE49-F238E27FC236}">
                  <a16:creationId xmlns:a16="http://schemas.microsoft.com/office/drawing/2014/main" id="{FD4B96A9-29AD-4507-B1E8-D12C03BAD2C2}"/>
                </a:ext>
              </a:extLst>
            </p:cNvPr>
            <p:cNvSpPr/>
            <p:nvPr/>
          </p:nvSpPr>
          <p:spPr>
            <a:xfrm>
              <a:off x="5612308" y="878988"/>
              <a:ext cx="190500" cy="190500"/>
            </a:xfrm>
            <a:prstGeom prst="ellipse">
              <a:avLst/>
            </a:prstGeom>
            <a:solidFill>
              <a:srgbClr val="1C7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78" name="Oval 77">
              <a:extLst>
                <a:ext uri="{FF2B5EF4-FFF2-40B4-BE49-F238E27FC236}">
                  <a16:creationId xmlns:a16="http://schemas.microsoft.com/office/drawing/2014/main" id="{50AFA104-D1BD-427D-90C1-6CE47F2C7A56}"/>
                </a:ext>
              </a:extLst>
            </p:cNvPr>
            <p:cNvSpPr/>
            <p:nvPr/>
          </p:nvSpPr>
          <p:spPr>
            <a:xfrm>
              <a:off x="5923575" y="878988"/>
              <a:ext cx="190500" cy="1905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grpSp>
      <p:pic>
        <p:nvPicPr>
          <p:cNvPr id="138" name="Picture 2" descr="Smoking blunt clipart. Free download transparent .PNG | Creazilla"/>
          <p:cNvPicPr>
            <a:picLocks noChangeAspect="1" noChangeArrowheads="1"/>
          </p:cNvPicPr>
          <p:nvPr/>
        </p:nvPicPr>
        <p:blipFill rotWithShape="1">
          <a:blip r:embed="rId2">
            <a:extLst>
              <a:ext uri="{28A0092B-C50C-407E-A947-70E740481C1C}">
                <a14:useLocalDpi xmlns:a14="http://schemas.microsoft.com/office/drawing/2010/main" val="0"/>
              </a:ext>
            </a:extLst>
          </a:blip>
          <a:srcRect r="35788" b="-15022"/>
          <a:stretch/>
        </p:blipFill>
        <p:spPr bwMode="auto">
          <a:xfrm>
            <a:off x="5160690" y="4196215"/>
            <a:ext cx="230498" cy="234829"/>
          </a:xfrm>
          <a:prstGeom prst="rect">
            <a:avLst/>
          </a:prstGeom>
          <a:noFill/>
          <a:extLst>
            <a:ext uri="{909E8E84-426E-40DD-AFC4-6F175D3DCCD1}">
              <a14:hiddenFill xmlns:a14="http://schemas.microsoft.com/office/drawing/2010/main">
                <a:solidFill>
                  <a:srgbClr val="FFFFFF"/>
                </a:solidFill>
              </a14:hiddenFill>
            </a:ext>
          </a:extLst>
        </p:spPr>
      </p:pic>
      <p:sp>
        <p:nvSpPr>
          <p:cNvPr id="146" name="TextBox 51">
            <a:extLst>
              <a:ext uri="{FF2B5EF4-FFF2-40B4-BE49-F238E27FC236}">
                <a16:creationId xmlns:a16="http://schemas.microsoft.com/office/drawing/2014/main" id="{44337E62-7F21-4CD3-9B0D-507A64DF7728}"/>
              </a:ext>
            </a:extLst>
          </p:cNvPr>
          <p:cNvSpPr txBox="1"/>
          <p:nvPr/>
        </p:nvSpPr>
        <p:spPr>
          <a:xfrm>
            <a:off x="750984" y="840942"/>
            <a:ext cx="2160315" cy="1569660"/>
          </a:xfrm>
          <a:prstGeom prst="rect">
            <a:avLst/>
          </a:prstGeom>
          <a:noFill/>
        </p:spPr>
        <p:txBody>
          <a:bodyPr wrap="square" rtlCol="0">
            <a:spAutoFit/>
          </a:bodyPr>
          <a:lstStyle/>
          <a:p>
            <a:pPr defTabSz="914400">
              <a:lnSpc>
                <a:spcPct val="150000"/>
              </a:lnSpc>
            </a:pPr>
            <a:r>
              <a:rPr lang="de-DE" sz="1600" b="1" dirty="0" smtClean="0">
                <a:solidFill>
                  <a:schemeClr val="tx1">
                    <a:lumMod val="50000"/>
                    <a:lumOff val="50000"/>
                  </a:schemeClr>
                </a:solidFill>
                <a:latin typeface="Century Gothic" panose="020B0502020202020204" pitchFamily="34" charset="0"/>
              </a:rPr>
              <a:t>Wann ist Konsum für Heranwachsende noch als riskant zu beurteilen?</a:t>
            </a:r>
            <a:endParaRPr lang="de-DE" sz="1600" b="1" dirty="0">
              <a:solidFill>
                <a:schemeClr val="tx1">
                  <a:lumMod val="50000"/>
                  <a:lumOff val="50000"/>
                </a:schemeClr>
              </a:solidFill>
              <a:latin typeface="Century Gothic" panose="020B0502020202020204" pitchFamily="34" charset="0"/>
            </a:endParaRPr>
          </a:p>
        </p:txBody>
      </p:sp>
      <p:sp>
        <p:nvSpPr>
          <p:cNvPr id="147" name="TextBox 51">
            <a:extLst>
              <a:ext uri="{FF2B5EF4-FFF2-40B4-BE49-F238E27FC236}">
                <a16:creationId xmlns:a16="http://schemas.microsoft.com/office/drawing/2014/main" id="{44337E62-7F21-4CD3-9B0D-507A64DF7728}"/>
              </a:ext>
            </a:extLst>
          </p:cNvPr>
          <p:cNvSpPr txBox="1"/>
          <p:nvPr/>
        </p:nvSpPr>
        <p:spPr>
          <a:xfrm>
            <a:off x="8977114" y="2681905"/>
            <a:ext cx="3299107" cy="1569660"/>
          </a:xfrm>
          <a:prstGeom prst="rect">
            <a:avLst/>
          </a:prstGeom>
          <a:noFill/>
        </p:spPr>
        <p:txBody>
          <a:bodyPr wrap="square" rtlCol="0">
            <a:spAutoFit/>
          </a:bodyPr>
          <a:lstStyle/>
          <a:p>
            <a:pPr defTabSz="914400">
              <a:lnSpc>
                <a:spcPct val="150000"/>
              </a:lnSpc>
            </a:pPr>
            <a:r>
              <a:rPr lang="de-DE" sz="1600" b="1" dirty="0" smtClean="0">
                <a:solidFill>
                  <a:schemeClr val="tx1">
                    <a:lumMod val="50000"/>
                    <a:lumOff val="50000"/>
                  </a:schemeClr>
                </a:solidFill>
                <a:latin typeface="Century Gothic" panose="020B0502020202020204" pitchFamily="34" charset="0"/>
              </a:rPr>
              <a:t>Die große Unbekannte: Umgang mit jungen </a:t>
            </a:r>
            <a:r>
              <a:rPr lang="de-DE" sz="1600" b="1" dirty="0" err="1" smtClean="0">
                <a:solidFill>
                  <a:schemeClr val="tx1">
                    <a:lumMod val="50000"/>
                    <a:lumOff val="50000"/>
                  </a:schemeClr>
                </a:solidFill>
                <a:latin typeface="Century Gothic" panose="020B0502020202020204" pitchFamily="34" charset="0"/>
              </a:rPr>
              <a:t>Fahranfänger:innen</a:t>
            </a:r>
            <a:r>
              <a:rPr lang="de-DE" sz="1600" b="1" dirty="0" smtClean="0">
                <a:solidFill>
                  <a:schemeClr val="tx1">
                    <a:lumMod val="50000"/>
                    <a:lumOff val="50000"/>
                  </a:schemeClr>
                </a:solidFill>
                <a:latin typeface="Century Gothic" panose="020B0502020202020204" pitchFamily="34" charset="0"/>
              </a:rPr>
              <a:t> im Straßenverkehr ist offen?</a:t>
            </a:r>
          </a:p>
        </p:txBody>
      </p:sp>
      <p:sp>
        <p:nvSpPr>
          <p:cNvPr id="149" name="TextBox 51">
            <a:extLst>
              <a:ext uri="{FF2B5EF4-FFF2-40B4-BE49-F238E27FC236}">
                <a16:creationId xmlns:a16="http://schemas.microsoft.com/office/drawing/2014/main" id="{44337E62-7F21-4CD3-9B0D-507A64DF7728}"/>
              </a:ext>
            </a:extLst>
          </p:cNvPr>
          <p:cNvSpPr txBox="1"/>
          <p:nvPr/>
        </p:nvSpPr>
        <p:spPr>
          <a:xfrm>
            <a:off x="464660" y="5417458"/>
            <a:ext cx="4926528" cy="783420"/>
          </a:xfrm>
          <a:prstGeom prst="rect">
            <a:avLst/>
          </a:prstGeom>
          <a:noFill/>
        </p:spPr>
        <p:txBody>
          <a:bodyPr wrap="square" rtlCol="0">
            <a:spAutoFit/>
          </a:bodyPr>
          <a:lstStyle/>
          <a:p>
            <a:pPr defTabSz="914400">
              <a:lnSpc>
                <a:spcPct val="150000"/>
              </a:lnSpc>
            </a:pPr>
            <a:r>
              <a:rPr lang="de-DE" sz="1600" b="1" dirty="0" smtClean="0">
                <a:solidFill>
                  <a:schemeClr val="tx1">
                    <a:lumMod val="50000"/>
                    <a:lumOff val="50000"/>
                  </a:schemeClr>
                </a:solidFill>
                <a:latin typeface="Century Gothic" panose="020B0502020202020204" pitchFamily="34" charset="0"/>
              </a:rPr>
              <a:t>Der „spezialpräventive“ Zweck für Jugendliche des </a:t>
            </a:r>
            <a:r>
              <a:rPr lang="de-DE" sz="1600" b="1" dirty="0" err="1" smtClean="0">
                <a:solidFill>
                  <a:schemeClr val="tx1">
                    <a:lumMod val="50000"/>
                    <a:lumOff val="50000"/>
                  </a:schemeClr>
                </a:solidFill>
                <a:latin typeface="Century Gothic" panose="020B0502020202020204" pitchFamily="34" charset="0"/>
              </a:rPr>
              <a:t>BtmG</a:t>
            </a:r>
            <a:r>
              <a:rPr lang="de-DE" sz="1600" b="1" dirty="0" smtClean="0">
                <a:solidFill>
                  <a:schemeClr val="tx1">
                    <a:lumMod val="50000"/>
                    <a:lumOff val="50000"/>
                  </a:schemeClr>
                </a:solidFill>
                <a:latin typeface="Century Gothic" panose="020B0502020202020204" pitchFamily="34" charset="0"/>
              </a:rPr>
              <a:t> sollte mindestens ersetzt werden.</a:t>
            </a:r>
            <a:endParaRPr lang="de-DE" sz="1600" b="1" dirty="0">
              <a:solidFill>
                <a:schemeClr val="tx1">
                  <a:lumMod val="50000"/>
                  <a:lumOff val="50000"/>
                </a:schemeClr>
              </a:solidFill>
              <a:latin typeface="Century Gothic" panose="020B0502020202020204" pitchFamily="34" charset="0"/>
            </a:endParaRPr>
          </a:p>
        </p:txBody>
      </p:sp>
      <p:sp>
        <p:nvSpPr>
          <p:cNvPr id="150" name="TextBox 51">
            <a:extLst>
              <a:ext uri="{FF2B5EF4-FFF2-40B4-BE49-F238E27FC236}">
                <a16:creationId xmlns:a16="http://schemas.microsoft.com/office/drawing/2014/main" id="{44337E62-7F21-4CD3-9B0D-507A64DF7728}"/>
              </a:ext>
            </a:extLst>
          </p:cNvPr>
          <p:cNvSpPr txBox="1"/>
          <p:nvPr/>
        </p:nvSpPr>
        <p:spPr>
          <a:xfrm>
            <a:off x="4319284" y="1508415"/>
            <a:ext cx="4608512" cy="461665"/>
          </a:xfrm>
          <a:prstGeom prst="rect">
            <a:avLst/>
          </a:prstGeom>
          <a:noFill/>
        </p:spPr>
        <p:txBody>
          <a:bodyPr wrap="square" rtlCol="0">
            <a:spAutoFit/>
          </a:bodyPr>
          <a:lstStyle/>
          <a:p>
            <a:pPr defTabSz="914400">
              <a:lnSpc>
                <a:spcPct val="150000"/>
              </a:lnSpc>
            </a:pPr>
            <a:r>
              <a:rPr lang="de-DE" sz="1600" b="1" dirty="0" smtClean="0">
                <a:solidFill>
                  <a:schemeClr val="tx1">
                    <a:lumMod val="50000"/>
                    <a:lumOff val="50000"/>
                  </a:schemeClr>
                </a:solidFill>
                <a:latin typeface="Century Gothic" panose="020B0502020202020204" pitchFamily="34" charset="0"/>
              </a:rPr>
              <a:t>Das Abgabealter mit 18 Jahren.</a:t>
            </a:r>
            <a:endParaRPr lang="de-DE" sz="1600" b="1" dirty="0">
              <a:solidFill>
                <a:schemeClr val="tx1">
                  <a:lumMod val="50000"/>
                  <a:lumOff val="50000"/>
                </a:schemeClr>
              </a:solidFill>
              <a:latin typeface="Century Gothic" panose="020B0502020202020204" pitchFamily="34" charset="0"/>
            </a:endParaRPr>
          </a:p>
        </p:txBody>
      </p:sp>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6054" y="2278100"/>
            <a:ext cx="4450866" cy="2152944"/>
          </a:xfrm>
          <a:prstGeom prst="rect">
            <a:avLst/>
          </a:prstGeom>
        </p:spPr>
      </p:pic>
      <p:sp>
        <p:nvSpPr>
          <p:cNvPr id="18" name="TextBox 51">
            <a:extLst>
              <a:ext uri="{FF2B5EF4-FFF2-40B4-BE49-F238E27FC236}">
                <a16:creationId xmlns:a16="http://schemas.microsoft.com/office/drawing/2014/main" id="{44337E62-7F21-4CD3-9B0D-507A64DF7728}"/>
              </a:ext>
            </a:extLst>
          </p:cNvPr>
          <p:cNvSpPr txBox="1"/>
          <p:nvPr/>
        </p:nvSpPr>
        <p:spPr>
          <a:xfrm>
            <a:off x="4159731" y="4575339"/>
            <a:ext cx="3874011" cy="830997"/>
          </a:xfrm>
          <a:prstGeom prst="rect">
            <a:avLst/>
          </a:prstGeom>
          <a:noFill/>
        </p:spPr>
        <p:txBody>
          <a:bodyPr wrap="square" rtlCol="0">
            <a:spAutoFit/>
          </a:bodyPr>
          <a:lstStyle/>
          <a:p>
            <a:pPr defTabSz="914400">
              <a:lnSpc>
                <a:spcPct val="150000"/>
              </a:lnSpc>
            </a:pPr>
            <a:r>
              <a:rPr lang="de-DE" sz="1600" b="1" dirty="0" smtClean="0">
                <a:solidFill>
                  <a:schemeClr val="tx1">
                    <a:lumMod val="50000"/>
                    <a:lumOff val="50000"/>
                  </a:schemeClr>
                </a:solidFill>
                <a:latin typeface="Century Gothic" panose="020B0502020202020204" pitchFamily="34" charset="0"/>
              </a:rPr>
              <a:t>Neue Zuständigkeiten und Aufgaben bei unklarer Finanzierung.</a:t>
            </a:r>
            <a:endParaRPr lang="de-DE" sz="1600" b="1" dirty="0">
              <a:solidFill>
                <a:schemeClr val="tx1">
                  <a:lumMod val="50000"/>
                  <a:lumOff val="50000"/>
                </a:schemeClr>
              </a:solidFill>
              <a:latin typeface="Century Gothic" panose="020B0502020202020204" pitchFamily="34" charset="0"/>
            </a:endParaRPr>
          </a:p>
        </p:txBody>
      </p:sp>
      <p:sp>
        <p:nvSpPr>
          <p:cNvPr id="19" name="TextBox 51">
            <a:extLst>
              <a:ext uri="{FF2B5EF4-FFF2-40B4-BE49-F238E27FC236}">
                <a16:creationId xmlns:a16="http://schemas.microsoft.com/office/drawing/2014/main" id="{44337E62-7F21-4CD3-9B0D-507A64DF7728}"/>
              </a:ext>
            </a:extLst>
          </p:cNvPr>
          <p:cNvSpPr txBox="1"/>
          <p:nvPr/>
        </p:nvSpPr>
        <p:spPr>
          <a:xfrm>
            <a:off x="8689082" y="1419513"/>
            <a:ext cx="3024336" cy="830997"/>
          </a:xfrm>
          <a:prstGeom prst="rect">
            <a:avLst/>
          </a:prstGeom>
          <a:noFill/>
        </p:spPr>
        <p:txBody>
          <a:bodyPr wrap="square" rtlCol="0">
            <a:spAutoFit/>
          </a:bodyPr>
          <a:lstStyle/>
          <a:p>
            <a:pPr defTabSz="914400">
              <a:lnSpc>
                <a:spcPct val="150000"/>
              </a:lnSpc>
            </a:pPr>
            <a:r>
              <a:rPr lang="de-DE" sz="1600" b="1" dirty="0" smtClean="0">
                <a:solidFill>
                  <a:schemeClr val="tx1">
                    <a:lumMod val="50000"/>
                    <a:lumOff val="50000"/>
                  </a:schemeClr>
                </a:solidFill>
                <a:latin typeface="Century Gothic" panose="020B0502020202020204" pitchFamily="34" charset="0"/>
              </a:rPr>
              <a:t>Wie und durch wen wird kontrolliert, und überwacht?</a:t>
            </a:r>
            <a:endParaRPr lang="de-DE" sz="1600" b="1" dirty="0">
              <a:solidFill>
                <a:schemeClr val="tx1">
                  <a:lumMod val="50000"/>
                  <a:lumOff val="50000"/>
                </a:schemeClr>
              </a:solidFill>
              <a:latin typeface="Century Gothic" panose="020B0502020202020204" pitchFamily="34" charset="0"/>
            </a:endParaRPr>
          </a:p>
        </p:txBody>
      </p:sp>
      <p:sp>
        <p:nvSpPr>
          <p:cNvPr id="20" name="TextBox 51">
            <a:extLst>
              <a:ext uri="{FF2B5EF4-FFF2-40B4-BE49-F238E27FC236}">
                <a16:creationId xmlns:a16="http://schemas.microsoft.com/office/drawing/2014/main" id="{44337E62-7F21-4CD3-9B0D-507A64DF7728}"/>
              </a:ext>
            </a:extLst>
          </p:cNvPr>
          <p:cNvSpPr txBox="1"/>
          <p:nvPr/>
        </p:nvSpPr>
        <p:spPr>
          <a:xfrm>
            <a:off x="563456" y="3354572"/>
            <a:ext cx="2664296" cy="1152751"/>
          </a:xfrm>
          <a:prstGeom prst="rect">
            <a:avLst/>
          </a:prstGeom>
          <a:noFill/>
        </p:spPr>
        <p:txBody>
          <a:bodyPr wrap="square" rtlCol="0">
            <a:spAutoFit/>
          </a:bodyPr>
          <a:lstStyle/>
          <a:p>
            <a:pPr defTabSz="914400">
              <a:lnSpc>
                <a:spcPct val="150000"/>
              </a:lnSpc>
            </a:pPr>
            <a:r>
              <a:rPr lang="de-DE" sz="1600" b="1" dirty="0" smtClean="0">
                <a:solidFill>
                  <a:schemeClr val="tx1">
                    <a:lumMod val="50000"/>
                    <a:lumOff val="50000"/>
                  </a:schemeClr>
                </a:solidFill>
                <a:latin typeface="Century Gothic" panose="020B0502020202020204" pitchFamily="34" charset="0"/>
              </a:rPr>
              <a:t>Trifft § 8 kommunale Bedarfe der Suchtprävention?</a:t>
            </a:r>
            <a:endParaRPr lang="de-DE" sz="1600" b="1" dirty="0">
              <a:solidFill>
                <a:schemeClr val="tx1">
                  <a:lumMod val="50000"/>
                  <a:lumOff val="50000"/>
                </a:schemeClr>
              </a:solidFill>
              <a:latin typeface="Century Gothic" panose="020B0502020202020204" pitchFamily="34" charset="0"/>
            </a:endParaRPr>
          </a:p>
        </p:txBody>
      </p:sp>
      <p:sp>
        <p:nvSpPr>
          <p:cNvPr id="22" name="TextBox 51">
            <a:extLst>
              <a:ext uri="{FF2B5EF4-FFF2-40B4-BE49-F238E27FC236}">
                <a16:creationId xmlns:a16="http://schemas.microsoft.com/office/drawing/2014/main" id="{44337E62-7F21-4CD3-9B0D-507A64DF7728}"/>
              </a:ext>
            </a:extLst>
          </p:cNvPr>
          <p:cNvSpPr txBox="1"/>
          <p:nvPr/>
        </p:nvSpPr>
        <p:spPr>
          <a:xfrm>
            <a:off x="8226920" y="5417458"/>
            <a:ext cx="3744416" cy="1200329"/>
          </a:xfrm>
          <a:prstGeom prst="rect">
            <a:avLst/>
          </a:prstGeom>
          <a:noFill/>
        </p:spPr>
        <p:txBody>
          <a:bodyPr wrap="square" rtlCol="0">
            <a:spAutoFit/>
          </a:bodyPr>
          <a:lstStyle/>
          <a:p>
            <a:pPr defTabSz="914400">
              <a:lnSpc>
                <a:spcPct val="150000"/>
              </a:lnSpc>
            </a:pPr>
            <a:r>
              <a:rPr lang="de-DE" sz="1600" b="1" dirty="0" smtClean="0">
                <a:solidFill>
                  <a:schemeClr val="tx1">
                    <a:lumMod val="50000"/>
                    <a:lumOff val="50000"/>
                  </a:schemeClr>
                </a:solidFill>
                <a:latin typeface="Century Gothic" panose="020B0502020202020204" pitchFamily="34" charset="0"/>
              </a:rPr>
              <a:t>Wie gestaltet sich die Kooperation zw. Anbauvereinigung und Beratung? </a:t>
            </a:r>
            <a:endParaRPr lang="de-DE" sz="1600" b="1" dirty="0">
              <a:solidFill>
                <a:schemeClr val="tx1">
                  <a:lumMod val="50000"/>
                  <a:lumOff val="50000"/>
                </a:schemeClr>
              </a:solidFill>
              <a:latin typeface="Century Gothic" panose="020B0502020202020204" pitchFamily="34" charset="0"/>
            </a:endParaRPr>
          </a:p>
        </p:txBody>
      </p:sp>
    </p:spTree>
    <p:extLst>
      <p:ext uri="{BB962C8B-B14F-4D97-AF65-F5344CB8AC3E}">
        <p14:creationId xmlns:p14="http://schemas.microsoft.com/office/powerpoint/2010/main" val="423751367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fade">
                                      <p:cBhvr>
                                        <p:cTn id="7" dur="500"/>
                                        <p:tgtEl>
                                          <p:spTgt spid="146"/>
                                        </p:tgtEl>
                                      </p:cBhvr>
                                    </p:animEffect>
                                    <p:anim calcmode="lin" valueType="num">
                                      <p:cBhvr>
                                        <p:cTn id="8" dur="500" fill="hold"/>
                                        <p:tgtEl>
                                          <p:spTgt spid="146"/>
                                        </p:tgtEl>
                                        <p:attrNameLst>
                                          <p:attrName>ppt_x</p:attrName>
                                        </p:attrNameLst>
                                      </p:cBhvr>
                                      <p:tavLst>
                                        <p:tav tm="0">
                                          <p:val>
                                            <p:strVal val="#ppt_x"/>
                                          </p:val>
                                        </p:tav>
                                        <p:tav tm="100000">
                                          <p:val>
                                            <p:strVal val="#ppt_x"/>
                                          </p:val>
                                        </p:tav>
                                      </p:tavLst>
                                    </p:anim>
                                    <p:anim calcmode="lin" valueType="num">
                                      <p:cBhvr>
                                        <p:cTn id="9" dur="500" fill="hold"/>
                                        <p:tgtEl>
                                          <p:spTgt spid="14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47"/>
                                        </p:tgtEl>
                                        <p:attrNameLst>
                                          <p:attrName>style.visibility</p:attrName>
                                        </p:attrNameLst>
                                      </p:cBhvr>
                                      <p:to>
                                        <p:strVal val="visible"/>
                                      </p:to>
                                    </p:set>
                                    <p:animEffect transition="in" filter="fade">
                                      <p:cBhvr>
                                        <p:cTn id="12" dur="500"/>
                                        <p:tgtEl>
                                          <p:spTgt spid="147"/>
                                        </p:tgtEl>
                                      </p:cBhvr>
                                    </p:animEffect>
                                    <p:anim calcmode="lin" valueType="num">
                                      <p:cBhvr>
                                        <p:cTn id="13" dur="500" fill="hold"/>
                                        <p:tgtEl>
                                          <p:spTgt spid="147"/>
                                        </p:tgtEl>
                                        <p:attrNameLst>
                                          <p:attrName>ppt_x</p:attrName>
                                        </p:attrNameLst>
                                      </p:cBhvr>
                                      <p:tavLst>
                                        <p:tav tm="0">
                                          <p:val>
                                            <p:strVal val="#ppt_x"/>
                                          </p:val>
                                        </p:tav>
                                        <p:tav tm="100000">
                                          <p:val>
                                            <p:strVal val="#ppt_x"/>
                                          </p:val>
                                        </p:tav>
                                      </p:tavLst>
                                    </p:anim>
                                    <p:anim calcmode="lin" valueType="num">
                                      <p:cBhvr>
                                        <p:cTn id="14" dur="500" fill="hold"/>
                                        <p:tgtEl>
                                          <p:spTgt spid="147"/>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49"/>
                                        </p:tgtEl>
                                        <p:attrNameLst>
                                          <p:attrName>style.visibility</p:attrName>
                                        </p:attrNameLst>
                                      </p:cBhvr>
                                      <p:to>
                                        <p:strVal val="visible"/>
                                      </p:to>
                                    </p:set>
                                    <p:animEffect transition="in" filter="fade">
                                      <p:cBhvr>
                                        <p:cTn id="17" dur="500"/>
                                        <p:tgtEl>
                                          <p:spTgt spid="149"/>
                                        </p:tgtEl>
                                      </p:cBhvr>
                                    </p:animEffect>
                                    <p:anim calcmode="lin" valueType="num">
                                      <p:cBhvr>
                                        <p:cTn id="18" dur="500" fill="hold"/>
                                        <p:tgtEl>
                                          <p:spTgt spid="149"/>
                                        </p:tgtEl>
                                        <p:attrNameLst>
                                          <p:attrName>ppt_x</p:attrName>
                                        </p:attrNameLst>
                                      </p:cBhvr>
                                      <p:tavLst>
                                        <p:tav tm="0">
                                          <p:val>
                                            <p:strVal val="#ppt_x"/>
                                          </p:val>
                                        </p:tav>
                                        <p:tav tm="100000">
                                          <p:val>
                                            <p:strVal val="#ppt_x"/>
                                          </p:val>
                                        </p:tav>
                                      </p:tavLst>
                                    </p:anim>
                                    <p:anim calcmode="lin" valueType="num">
                                      <p:cBhvr>
                                        <p:cTn id="19" dur="500" fill="hold"/>
                                        <p:tgtEl>
                                          <p:spTgt spid="149"/>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50"/>
                                        </p:tgtEl>
                                        <p:attrNameLst>
                                          <p:attrName>style.visibility</p:attrName>
                                        </p:attrNameLst>
                                      </p:cBhvr>
                                      <p:to>
                                        <p:strVal val="visible"/>
                                      </p:to>
                                    </p:set>
                                    <p:animEffect transition="in" filter="fade">
                                      <p:cBhvr>
                                        <p:cTn id="22" dur="500"/>
                                        <p:tgtEl>
                                          <p:spTgt spid="150"/>
                                        </p:tgtEl>
                                      </p:cBhvr>
                                    </p:animEffect>
                                    <p:anim calcmode="lin" valueType="num">
                                      <p:cBhvr>
                                        <p:cTn id="23" dur="500" fill="hold"/>
                                        <p:tgtEl>
                                          <p:spTgt spid="150"/>
                                        </p:tgtEl>
                                        <p:attrNameLst>
                                          <p:attrName>ppt_x</p:attrName>
                                        </p:attrNameLst>
                                      </p:cBhvr>
                                      <p:tavLst>
                                        <p:tav tm="0">
                                          <p:val>
                                            <p:strVal val="#ppt_x"/>
                                          </p:val>
                                        </p:tav>
                                        <p:tav tm="100000">
                                          <p:val>
                                            <p:strVal val="#ppt_x"/>
                                          </p:val>
                                        </p:tav>
                                      </p:tavLst>
                                    </p:anim>
                                    <p:anim calcmode="lin" valueType="num">
                                      <p:cBhvr>
                                        <p:cTn id="24" dur="500" fill="hold"/>
                                        <p:tgtEl>
                                          <p:spTgt spid="150"/>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anim calcmode="lin" valueType="num">
                                      <p:cBhvr>
                                        <p:cTn id="28" dur="500" fill="hold"/>
                                        <p:tgtEl>
                                          <p:spTgt spid="18"/>
                                        </p:tgtEl>
                                        <p:attrNameLst>
                                          <p:attrName>ppt_x</p:attrName>
                                        </p:attrNameLst>
                                      </p:cBhvr>
                                      <p:tavLst>
                                        <p:tav tm="0">
                                          <p:val>
                                            <p:strVal val="#ppt_x"/>
                                          </p:val>
                                        </p:tav>
                                        <p:tav tm="100000">
                                          <p:val>
                                            <p:strVal val="#ppt_x"/>
                                          </p:val>
                                        </p:tav>
                                      </p:tavLst>
                                    </p:anim>
                                    <p:anim calcmode="lin" valueType="num">
                                      <p:cBhvr>
                                        <p:cTn id="29" dur="500" fill="hold"/>
                                        <p:tgtEl>
                                          <p:spTgt spid="18"/>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anim calcmode="lin" valueType="num">
                                      <p:cBhvr>
                                        <p:cTn id="33" dur="500" fill="hold"/>
                                        <p:tgtEl>
                                          <p:spTgt spid="19"/>
                                        </p:tgtEl>
                                        <p:attrNameLst>
                                          <p:attrName>ppt_x</p:attrName>
                                        </p:attrNameLst>
                                      </p:cBhvr>
                                      <p:tavLst>
                                        <p:tav tm="0">
                                          <p:val>
                                            <p:strVal val="#ppt_x"/>
                                          </p:val>
                                        </p:tav>
                                        <p:tav tm="100000">
                                          <p:val>
                                            <p:strVal val="#ppt_x"/>
                                          </p:val>
                                        </p:tav>
                                      </p:tavLst>
                                    </p:anim>
                                    <p:anim calcmode="lin" valueType="num">
                                      <p:cBhvr>
                                        <p:cTn id="34" dur="500" fill="hold"/>
                                        <p:tgtEl>
                                          <p:spTgt spid="19"/>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anim calcmode="lin" valueType="num">
                                      <p:cBhvr>
                                        <p:cTn id="38" dur="500" fill="hold"/>
                                        <p:tgtEl>
                                          <p:spTgt spid="20"/>
                                        </p:tgtEl>
                                        <p:attrNameLst>
                                          <p:attrName>ppt_x</p:attrName>
                                        </p:attrNameLst>
                                      </p:cBhvr>
                                      <p:tavLst>
                                        <p:tav tm="0">
                                          <p:val>
                                            <p:strVal val="#ppt_x"/>
                                          </p:val>
                                        </p:tav>
                                        <p:tav tm="100000">
                                          <p:val>
                                            <p:strVal val="#ppt_x"/>
                                          </p:val>
                                        </p:tav>
                                      </p:tavLst>
                                    </p:anim>
                                    <p:anim calcmode="lin" valueType="num">
                                      <p:cBhvr>
                                        <p:cTn id="39" dur="500" fill="hold"/>
                                        <p:tgtEl>
                                          <p:spTgt spid="20"/>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anim calcmode="lin" valueType="num">
                                      <p:cBhvr>
                                        <p:cTn id="43" dur="500" fill="hold"/>
                                        <p:tgtEl>
                                          <p:spTgt spid="22"/>
                                        </p:tgtEl>
                                        <p:attrNameLst>
                                          <p:attrName>ppt_x</p:attrName>
                                        </p:attrNameLst>
                                      </p:cBhvr>
                                      <p:tavLst>
                                        <p:tav tm="0">
                                          <p:val>
                                            <p:strVal val="#ppt_x"/>
                                          </p:val>
                                        </p:tav>
                                        <p:tav tm="100000">
                                          <p:val>
                                            <p:strVal val="#ppt_x"/>
                                          </p:val>
                                        </p:tav>
                                      </p:tavLst>
                                    </p:anim>
                                    <p:anim calcmode="lin" valueType="num">
                                      <p:cBhvr>
                                        <p:cTn id="44"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 grpId="0"/>
      <p:bldP spid="147" grpId="0"/>
      <p:bldP spid="149" grpId="0"/>
      <p:bldP spid="150" grpId="0"/>
      <p:bldP spid="18" grpId="0"/>
      <p:bldP spid="19" grpId="0"/>
      <p:bldP spid="20" grpId="0"/>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6E7E9"/>
        </a:solidFill>
        <a:effectLst/>
      </p:bgPr>
    </p:bg>
    <p:spTree>
      <p:nvGrpSpPr>
        <p:cNvPr id="1" name=""/>
        <p:cNvGrpSpPr/>
        <p:nvPr/>
      </p:nvGrpSpPr>
      <p:grpSpPr>
        <a:xfrm>
          <a:off x="0" y="0"/>
          <a:ext cx="0" cy="0"/>
          <a:chOff x="0" y="0"/>
          <a:chExt cx="0" cy="0"/>
        </a:xfrm>
      </p:grpSpPr>
      <p:sp>
        <p:nvSpPr>
          <p:cNvPr id="52" name="TextBox 51">
            <a:extLst>
              <a:ext uri="{FF2B5EF4-FFF2-40B4-BE49-F238E27FC236}">
                <a16:creationId xmlns:a16="http://schemas.microsoft.com/office/drawing/2014/main" id="{44337E62-7F21-4CD3-9B0D-507A64DF7728}"/>
              </a:ext>
            </a:extLst>
          </p:cNvPr>
          <p:cNvSpPr txBox="1"/>
          <p:nvPr/>
        </p:nvSpPr>
        <p:spPr>
          <a:xfrm>
            <a:off x="478806" y="1525196"/>
            <a:ext cx="10658548" cy="5216172"/>
          </a:xfrm>
          <a:prstGeom prst="rect">
            <a:avLst/>
          </a:prstGeom>
          <a:noFill/>
        </p:spPr>
        <p:txBody>
          <a:bodyPr wrap="square" rtlCol="0">
            <a:spAutoFit/>
          </a:bodyPr>
          <a:lstStyle/>
          <a:p>
            <a:pPr defTabSz="914400">
              <a:lnSpc>
                <a:spcPct val="150000"/>
              </a:lnSpc>
            </a:pPr>
            <a:r>
              <a:rPr lang="de-DE" sz="1600" b="1" dirty="0">
                <a:solidFill>
                  <a:schemeClr val="tx1">
                    <a:lumMod val="50000"/>
                    <a:lumOff val="50000"/>
                  </a:schemeClr>
                </a:solidFill>
                <a:latin typeface="Century Gothic" panose="020B0502020202020204" pitchFamily="34" charset="0"/>
              </a:rPr>
              <a:t>§ </a:t>
            </a:r>
            <a:r>
              <a:rPr lang="de-DE" sz="1600" b="1" dirty="0" smtClean="0">
                <a:solidFill>
                  <a:schemeClr val="tx1">
                    <a:lumMod val="50000"/>
                    <a:lumOff val="50000"/>
                  </a:schemeClr>
                </a:solidFill>
                <a:latin typeface="Century Gothic" panose="020B0502020202020204" pitchFamily="34" charset="0"/>
              </a:rPr>
              <a:t>7 Frühintervention</a:t>
            </a:r>
            <a:endParaRPr lang="de-DE" sz="1600" b="1" dirty="0">
              <a:solidFill>
                <a:schemeClr val="tx1">
                  <a:lumMod val="50000"/>
                  <a:lumOff val="50000"/>
                </a:schemeClr>
              </a:solidFill>
              <a:latin typeface="Century Gothic" panose="020B0502020202020204" pitchFamily="34" charset="0"/>
            </a:endParaRPr>
          </a:p>
          <a:p>
            <a:pPr defTabSz="914400">
              <a:lnSpc>
                <a:spcPct val="150000"/>
              </a:lnSpc>
            </a:pPr>
            <a:r>
              <a:rPr lang="de-DE" sz="1600" dirty="0">
                <a:solidFill>
                  <a:srgbClr val="767171"/>
                </a:solidFill>
                <a:latin typeface="Century Gothic" panose="020B0502020202020204" pitchFamily="34" charset="0"/>
              </a:rPr>
              <a:t>(1) </a:t>
            </a:r>
            <a:r>
              <a:rPr lang="de-DE" sz="1600" b="1" dirty="0">
                <a:solidFill>
                  <a:srgbClr val="767171"/>
                </a:solidFill>
                <a:latin typeface="Century Gothic" panose="020B0502020202020204" pitchFamily="34" charset="0"/>
              </a:rPr>
              <a:t>Verstößt eine minderjährige Person </a:t>
            </a:r>
            <a:r>
              <a:rPr lang="de-DE" sz="1600" dirty="0">
                <a:solidFill>
                  <a:srgbClr val="767171"/>
                </a:solidFill>
                <a:latin typeface="Century Gothic" panose="020B0502020202020204" pitchFamily="34" charset="0"/>
              </a:rPr>
              <a:t>gegen § 2 Absatz 1 Nummer 1, 2 oder 8, </a:t>
            </a:r>
            <a:r>
              <a:rPr lang="de-DE" sz="1600" dirty="0" smtClean="0">
                <a:solidFill>
                  <a:srgbClr val="767171"/>
                </a:solidFill>
                <a:latin typeface="Century Gothic" panose="020B0502020202020204" pitchFamily="34" charset="0"/>
              </a:rPr>
              <a:t>ohne sich </a:t>
            </a:r>
            <a:r>
              <a:rPr lang="de-DE" sz="1600" dirty="0">
                <a:solidFill>
                  <a:srgbClr val="767171"/>
                </a:solidFill>
                <a:latin typeface="Century Gothic" panose="020B0502020202020204" pitchFamily="34" charset="0"/>
              </a:rPr>
              <a:t>nach § 34 Absatz 1 Nummer 1, 2 oder 8 strafbar zu machen, hat </a:t>
            </a:r>
            <a:r>
              <a:rPr lang="de-DE" sz="1600" b="1" dirty="0">
                <a:solidFill>
                  <a:srgbClr val="767171"/>
                </a:solidFill>
                <a:latin typeface="Century Gothic" panose="020B0502020202020204" pitchFamily="34" charset="0"/>
              </a:rPr>
              <a:t>die zuständige Polizei und Ordnungsbehörde unverzüglich die Personensorgeberechtigten hierüber zu informieren</a:t>
            </a:r>
            <a:r>
              <a:rPr lang="de-DE" sz="1600" dirty="0">
                <a:solidFill>
                  <a:srgbClr val="767171"/>
                </a:solidFill>
                <a:latin typeface="Century Gothic" panose="020B0502020202020204" pitchFamily="34" charset="0"/>
              </a:rPr>
              <a:t>.</a:t>
            </a:r>
          </a:p>
          <a:p>
            <a:pPr defTabSz="914400">
              <a:lnSpc>
                <a:spcPct val="150000"/>
              </a:lnSpc>
            </a:pPr>
            <a:r>
              <a:rPr lang="de-DE" sz="1600" dirty="0">
                <a:solidFill>
                  <a:srgbClr val="767171"/>
                </a:solidFill>
                <a:latin typeface="Century Gothic" panose="020B0502020202020204" pitchFamily="34" charset="0"/>
              </a:rPr>
              <a:t>(2) Bei </a:t>
            </a:r>
            <a:r>
              <a:rPr lang="de-DE" sz="1600" b="1" dirty="0">
                <a:solidFill>
                  <a:srgbClr val="767171"/>
                </a:solidFill>
                <a:latin typeface="Century Gothic" panose="020B0502020202020204" pitchFamily="34" charset="0"/>
              </a:rPr>
              <a:t>gewichtigen Anhaltspunkten für die Gefährdung des Wohls des Kindes </a:t>
            </a:r>
            <a:r>
              <a:rPr lang="de-DE" sz="1600" b="1" dirty="0" smtClean="0">
                <a:solidFill>
                  <a:srgbClr val="767171"/>
                </a:solidFill>
                <a:latin typeface="Century Gothic" panose="020B0502020202020204" pitchFamily="34" charset="0"/>
              </a:rPr>
              <a:t>oder des </a:t>
            </a:r>
            <a:r>
              <a:rPr lang="de-DE" sz="1600" b="1" dirty="0">
                <a:solidFill>
                  <a:srgbClr val="767171"/>
                </a:solidFill>
                <a:latin typeface="Century Gothic" panose="020B0502020202020204" pitchFamily="34" charset="0"/>
              </a:rPr>
              <a:t>Jugendlichen </a:t>
            </a:r>
            <a:r>
              <a:rPr lang="de-DE" sz="1600" dirty="0">
                <a:solidFill>
                  <a:srgbClr val="767171"/>
                </a:solidFill>
                <a:latin typeface="Century Gothic" panose="020B0502020202020204" pitchFamily="34" charset="0"/>
              </a:rPr>
              <a:t>hat die zuständige Polizei- und Ordnungsbehörde darüber hinaus </a:t>
            </a:r>
            <a:r>
              <a:rPr lang="de-DE" sz="1600" b="1" dirty="0">
                <a:solidFill>
                  <a:srgbClr val="767171"/>
                </a:solidFill>
                <a:latin typeface="Century Gothic" panose="020B0502020202020204" pitchFamily="34" charset="0"/>
              </a:rPr>
              <a:t>unverzüglich den zuständigen örtlichen Träger der öffentlichen Jugendhilfe zu informieren </a:t>
            </a:r>
            <a:r>
              <a:rPr lang="de-DE" sz="1600" dirty="0">
                <a:solidFill>
                  <a:srgbClr val="767171"/>
                </a:solidFill>
                <a:latin typeface="Century Gothic" panose="020B0502020202020204" pitchFamily="34" charset="0"/>
              </a:rPr>
              <a:t>und  die aus ihrer Sicht zur Einschätzung des Gefährdungsrisikos erforderlichen Daten zu übermitteln. Gewichtige Anhaltspunkte für eine Gefährdung können insbesondere bei Hinweisen auf ein riskantes Konsumverhalten unter besonderer Berücksichtigung des Alters der minderjährigen Person vorliegen. § 4 Absatz 2 des Gesetzes zur Kooperation und Information im Kinderschutz gilt entsprechend.</a:t>
            </a:r>
          </a:p>
          <a:p>
            <a:pPr defTabSz="914400">
              <a:lnSpc>
                <a:spcPct val="150000"/>
              </a:lnSpc>
            </a:pPr>
            <a:r>
              <a:rPr lang="de-DE" sz="1600" dirty="0">
                <a:solidFill>
                  <a:srgbClr val="767171"/>
                </a:solidFill>
                <a:latin typeface="Century Gothic" panose="020B0502020202020204" pitchFamily="34" charset="0"/>
              </a:rPr>
              <a:t>(3) Das </a:t>
            </a:r>
            <a:r>
              <a:rPr lang="de-DE" sz="1600" b="1" dirty="0">
                <a:solidFill>
                  <a:srgbClr val="767171"/>
                </a:solidFill>
                <a:latin typeface="Century Gothic" panose="020B0502020202020204" pitchFamily="34" charset="0"/>
              </a:rPr>
              <a:t>Jugendamt hat unter Einbeziehung der Personensorgeberechtigten </a:t>
            </a:r>
            <a:r>
              <a:rPr lang="de-DE" sz="1600" b="1" dirty="0" smtClean="0">
                <a:solidFill>
                  <a:srgbClr val="767171"/>
                </a:solidFill>
                <a:latin typeface="Century Gothic" panose="020B0502020202020204" pitchFamily="34" charset="0"/>
              </a:rPr>
              <a:t>darauf hinzuwirken</a:t>
            </a:r>
            <a:r>
              <a:rPr lang="de-DE" sz="1600" dirty="0">
                <a:solidFill>
                  <a:srgbClr val="767171"/>
                </a:solidFill>
                <a:latin typeface="Century Gothic" panose="020B0502020202020204" pitchFamily="34" charset="0"/>
              </a:rPr>
              <a:t>, dass Kinder und Jugendliche geeignete </a:t>
            </a:r>
            <a:r>
              <a:rPr lang="de-DE" sz="1600" b="1" dirty="0">
                <a:solidFill>
                  <a:srgbClr val="767171"/>
                </a:solidFill>
                <a:latin typeface="Century Gothic" panose="020B0502020202020204" pitchFamily="34" charset="0"/>
              </a:rPr>
              <a:t>Frühinterventionsprogramme oder </a:t>
            </a:r>
            <a:r>
              <a:rPr lang="de-DE" sz="1600" b="1" dirty="0" smtClean="0">
                <a:solidFill>
                  <a:srgbClr val="767171"/>
                </a:solidFill>
                <a:latin typeface="Century Gothic" panose="020B0502020202020204" pitchFamily="34" charset="0"/>
              </a:rPr>
              <a:t>vergleichbare </a:t>
            </a:r>
            <a:r>
              <a:rPr lang="de-DE" sz="1600" b="1" dirty="0">
                <a:solidFill>
                  <a:srgbClr val="767171"/>
                </a:solidFill>
                <a:latin typeface="Century Gothic" panose="020B0502020202020204" pitchFamily="34" charset="0"/>
              </a:rPr>
              <a:t>Maßnahmen </a:t>
            </a:r>
            <a:r>
              <a:rPr lang="de-DE" sz="1600" dirty="0">
                <a:solidFill>
                  <a:srgbClr val="767171"/>
                </a:solidFill>
                <a:latin typeface="Century Gothic" panose="020B0502020202020204" pitchFamily="34" charset="0"/>
              </a:rPr>
              <a:t>auch anderer Leistungsträger in Anspruch nehmen.</a:t>
            </a:r>
          </a:p>
        </p:txBody>
      </p:sp>
      <p:cxnSp>
        <p:nvCxnSpPr>
          <p:cNvPr id="69" name="Straight Connector 68">
            <a:extLst>
              <a:ext uri="{FF2B5EF4-FFF2-40B4-BE49-F238E27FC236}">
                <a16:creationId xmlns:a16="http://schemas.microsoft.com/office/drawing/2014/main" id="{3FE4C8AC-856E-47A1-86C3-D3143F6DF56B}"/>
              </a:ext>
            </a:extLst>
          </p:cNvPr>
          <p:cNvCxnSpPr>
            <a:cxnSpLocks/>
          </p:cNvCxnSpPr>
          <p:nvPr/>
        </p:nvCxnSpPr>
        <p:spPr>
          <a:xfrm>
            <a:off x="1512493" y="1484784"/>
            <a:ext cx="2048865" cy="0"/>
          </a:xfrm>
          <a:prstGeom prst="line">
            <a:avLst/>
          </a:prstGeom>
          <a:ln w="19050">
            <a:solidFill>
              <a:srgbClr val="1C7CBB"/>
            </a:solidFill>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AC17817C-AF36-4468-94FC-44DCFF825290}"/>
              </a:ext>
            </a:extLst>
          </p:cNvPr>
          <p:cNvSpPr txBox="1"/>
          <p:nvPr/>
        </p:nvSpPr>
        <p:spPr>
          <a:xfrm>
            <a:off x="2457338" y="131812"/>
            <a:ext cx="7278915" cy="707886"/>
          </a:xfrm>
          <a:prstGeom prst="rect">
            <a:avLst/>
          </a:prstGeom>
          <a:noFill/>
        </p:spPr>
        <p:txBody>
          <a:bodyPr wrap="square" rtlCol="0">
            <a:spAutoFit/>
          </a:bodyPr>
          <a:lstStyle/>
          <a:p>
            <a:pPr algn="ctr" defTabSz="914400"/>
            <a:r>
              <a:rPr lang="en-US" sz="4000" dirty="0" smtClean="0">
                <a:solidFill>
                  <a:prstClr val="white">
                    <a:lumMod val="65000"/>
                  </a:prstClr>
                </a:solidFill>
                <a:latin typeface="Tw Cen MT" panose="020B0602020104020603" pitchFamily="34" charset="0"/>
              </a:rPr>
              <a:t>FRÜHINTERVENTION </a:t>
            </a:r>
            <a:r>
              <a:rPr lang="en-US" sz="4000" dirty="0" err="1" smtClean="0">
                <a:solidFill>
                  <a:prstClr val="white">
                    <a:lumMod val="65000"/>
                  </a:prstClr>
                </a:solidFill>
                <a:latin typeface="Tw Cen MT" panose="020B0602020104020603" pitchFamily="34" charset="0"/>
              </a:rPr>
              <a:t>im</a:t>
            </a:r>
            <a:r>
              <a:rPr lang="en-US" sz="4000" dirty="0" smtClean="0">
                <a:solidFill>
                  <a:prstClr val="white">
                    <a:lumMod val="65000"/>
                  </a:prstClr>
                </a:solidFill>
                <a:latin typeface="Tw Cen MT" panose="020B0602020104020603" pitchFamily="34" charset="0"/>
              </a:rPr>
              <a:t> </a:t>
            </a:r>
            <a:r>
              <a:rPr lang="en-US" sz="4000" dirty="0" err="1" smtClean="0">
                <a:solidFill>
                  <a:prstClr val="white">
                    <a:lumMod val="65000"/>
                  </a:prstClr>
                </a:solidFill>
                <a:latin typeface="Tw Cen MT" panose="020B0602020104020603" pitchFamily="34" charset="0"/>
              </a:rPr>
              <a:t>CanG</a:t>
            </a:r>
            <a:endParaRPr lang="en-US" sz="4000" dirty="0">
              <a:solidFill>
                <a:prstClr val="white">
                  <a:lumMod val="65000"/>
                </a:prstClr>
              </a:solidFill>
              <a:latin typeface="Tw Cen MT" panose="020B0602020104020603" pitchFamily="34" charset="0"/>
            </a:endParaRPr>
          </a:p>
        </p:txBody>
      </p:sp>
      <p:grpSp>
        <p:nvGrpSpPr>
          <p:cNvPr id="79" name="Group 78">
            <a:extLst>
              <a:ext uri="{FF2B5EF4-FFF2-40B4-BE49-F238E27FC236}">
                <a16:creationId xmlns:a16="http://schemas.microsoft.com/office/drawing/2014/main" id="{B347FCAE-CD51-47C1-A0E5-7FE287A79E42}"/>
              </a:ext>
            </a:extLst>
          </p:cNvPr>
          <p:cNvGrpSpPr/>
          <p:nvPr/>
        </p:nvGrpSpPr>
        <p:grpSpPr>
          <a:xfrm>
            <a:off x="5379551" y="878988"/>
            <a:ext cx="1434489" cy="190500"/>
            <a:chOff x="4679586" y="878988"/>
            <a:chExt cx="1434489" cy="190500"/>
          </a:xfrm>
        </p:grpSpPr>
        <p:sp>
          <p:nvSpPr>
            <p:cNvPr id="71" name="Oval 70">
              <a:extLst>
                <a:ext uri="{FF2B5EF4-FFF2-40B4-BE49-F238E27FC236}">
                  <a16:creationId xmlns:a16="http://schemas.microsoft.com/office/drawing/2014/main" id="{957F6F33-D335-4F37-A9F5-23DE49CB0B4A}"/>
                </a:ext>
              </a:extLst>
            </p:cNvPr>
            <p:cNvSpPr/>
            <p:nvPr/>
          </p:nvSpPr>
          <p:spPr>
            <a:xfrm>
              <a:off x="4679586" y="878988"/>
              <a:ext cx="190500" cy="190500"/>
            </a:xfrm>
            <a:prstGeom prst="ellipse">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74" name="Oval 73">
              <a:extLst>
                <a:ext uri="{FF2B5EF4-FFF2-40B4-BE49-F238E27FC236}">
                  <a16:creationId xmlns:a16="http://schemas.microsoft.com/office/drawing/2014/main" id="{9D3A95DB-0E0C-40A8-88F7-9DAC67B156F6}"/>
                </a:ext>
              </a:extLst>
            </p:cNvPr>
            <p:cNvSpPr/>
            <p:nvPr/>
          </p:nvSpPr>
          <p:spPr>
            <a:xfrm>
              <a:off x="4990736" y="878988"/>
              <a:ext cx="190500" cy="190500"/>
            </a:xfrm>
            <a:prstGeom prst="ellipse">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76" name="Oval 75">
              <a:extLst>
                <a:ext uri="{FF2B5EF4-FFF2-40B4-BE49-F238E27FC236}">
                  <a16:creationId xmlns:a16="http://schemas.microsoft.com/office/drawing/2014/main" id="{AD1EA8C3-D35D-4FB7-8D6B-858B4EE08256}"/>
                </a:ext>
              </a:extLst>
            </p:cNvPr>
            <p:cNvSpPr/>
            <p:nvPr/>
          </p:nvSpPr>
          <p:spPr>
            <a:xfrm>
              <a:off x="5301522" y="878988"/>
              <a:ext cx="190500" cy="190500"/>
            </a:xfrm>
            <a:prstGeom prst="ellipse">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77" name="Oval 76">
              <a:extLst>
                <a:ext uri="{FF2B5EF4-FFF2-40B4-BE49-F238E27FC236}">
                  <a16:creationId xmlns:a16="http://schemas.microsoft.com/office/drawing/2014/main" id="{FD4B96A9-29AD-4507-B1E8-D12C03BAD2C2}"/>
                </a:ext>
              </a:extLst>
            </p:cNvPr>
            <p:cNvSpPr/>
            <p:nvPr/>
          </p:nvSpPr>
          <p:spPr>
            <a:xfrm>
              <a:off x="5612308" y="878988"/>
              <a:ext cx="190500" cy="190500"/>
            </a:xfrm>
            <a:prstGeom prst="ellipse">
              <a:avLst/>
            </a:prstGeom>
            <a:solidFill>
              <a:srgbClr val="1C7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78" name="Oval 77">
              <a:extLst>
                <a:ext uri="{FF2B5EF4-FFF2-40B4-BE49-F238E27FC236}">
                  <a16:creationId xmlns:a16="http://schemas.microsoft.com/office/drawing/2014/main" id="{50AFA104-D1BD-427D-90C1-6CE47F2C7A56}"/>
                </a:ext>
              </a:extLst>
            </p:cNvPr>
            <p:cNvSpPr/>
            <p:nvPr/>
          </p:nvSpPr>
          <p:spPr>
            <a:xfrm>
              <a:off x="5923575" y="878988"/>
              <a:ext cx="190500" cy="1905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grpSp>
    </p:spTree>
    <p:extLst>
      <p:ext uri="{BB962C8B-B14F-4D97-AF65-F5344CB8AC3E}">
        <p14:creationId xmlns:p14="http://schemas.microsoft.com/office/powerpoint/2010/main" val="286500848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anim calcmode="lin" valueType="num">
                                      <p:cBhvr>
                                        <p:cTn id="8" dur="500" fill="hold"/>
                                        <p:tgtEl>
                                          <p:spTgt spid="52"/>
                                        </p:tgtEl>
                                        <p:attrNameLst>
                                          <p:attrName>ppt_x</p:attrName>
                                        </p:attrNameLst>
                                      </p:cBhvr>
                                      <p:tavLst>
                                        <p:tav tm="0">
                                          <p:val>
                                            <p:strVal val="#ppt_x"/>
                                          </p:val>
                                        </p:tav>
                                        <p:tav tm="100000">
                                          <p:val>
                                            <p:strVal val="#ppt_x"/>
                                          </p:val>
                                        </p:tav>
                                      </p:tavLst>
                                    </p:anim>
                                    <p:anim calcmode="lin" valueType="num">
                                      <p:cBhvr>
                                        <p:cTn id="9" dur="500" fill="hold"/>
                                        <p:tgtEl>
                                          <p:spTgt spid="5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69"/>
                                        </p:tgtEl>
                                        <p:attrNameLst>
                                          <p:attrName>style.visibility</p:attrName>
                                        </p:attrNameLst>
                                      </p:cBhvr>
                                      <p:to>
                                        <p:strVal val="visible"/>
                                      </p:to>
                                    </p:set>
                                    <p:animEffect transition="in" filter="wipe(left)">
                                      <p:cBhvr>
                                        <p:cTn id="13"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6E7E9"/>
        </a:solidFill>
        <a:effectLst/>
      </p:bgPr>
    </p:bg>
    <p:spTree>
      <p:nvGrpSpPr>
        <p:cNvPr id="1" name=""/>
        <p:cNvGrpSpPr/>
        <p:nvPr/>
      </p:nvGrpSpPr>
      <p:grpSpPr>
        <a:xfrm>
          <a:off x="0" y="0"/>
          <a:ext cx="0" cy="0"/>
          <a:chOff x="0" y="0"/>
          <a:chExt cx="0" cy="0"/>
        </a:xfrm>
      </p:grpSpPr>
      <p:sp>
        <p:nvSpPr>
          <p:cNvPr id="70" name="TextBox 69">
            <a:extLst>
              <a:ext uri="{FF2B5EF4-FFF2-40B4-BE49-F238E27FC236}">
                <a16:creationId xmlns:a16="http://schemas.microsoft.com/office/drawing/2014/main" id="{AC17817C-AF36-4468-94FC-44DCFF825290}"/>
              </a:ext>
            </a:extLst>
          </p:cNvPr>
          <p:cNvSpPr txBox="1"/>
          <p:nvPr/>
        </p:nvSpPr>
        <p:spPr>
          <a:xfrm>
            <a:off x="2457338" y="131812"/>
            <a:ext cx="7278915" cy="707886"/>
          </a:xfrm>
          <a:prstGeom prst="rect">
            <a:avLst/>
          </a:prstGeom>
          <a:noFill/>
        </p:spPr>
        <p:txBody>
          <a:bodyPr wrap="square" rtlCol="0">
            <a:spAutoFit/>
          </a:bodyPr>
          <a:lstStyle/>
          <a:p>
            <a:pPr algn="ctr" defTabSz="914400"/>
            <a:r>
              <a:rPr lang="en-US" sz="4000" dirty="0" smtClean="0">
                <a:solidFill>
                  <a:prstClr val="white">
                    <a:lumMod val="65000"/>
                  </a:prstClr>
                </a:solidFill>
                <a:latin typeface="Tw Cen MT" panose="020B0602020104020603" pitchFamily="34" charset="0"/>
              </a:rPr>
              <a:t>FRÜHINTERVENTION </a:t>
            </a:r>
            <a:r>
              <a:rPr lang="en-US" sz="4000" dirty="0" err="1" smtClean="0">
                <a:solidFill>
                  <a:prstClr val="white">
                    <a:lumMod val="65000"/>
                  </a:prstClr>
                </a:solidFill>
                <a:latin typeface="Tw Cen MT" panose="020B0602020104020603" pitchFamily="34" charset="0"/>
              </a:rPr>
              <a:t>im</a:t>
            </a:r>
            <a:r>
              <a:rPr lang="en-US" sz="4000" dirty="0" smtClean="0">
                <a:solidFill>
                  <a:prstClr val="white">
                    <a:lumMod val="65000"/>
                  </a:prstClr>
                </a:solidFill>
                <a:latin typeface="Tw Cen MT" panose="020B0602020104020603" pitchFamily="34" charset="0"/>
              </a:rPr>
              <a:t> </a:t>
            </a:r>
            <a:r>
              <a:rPr lang="en-US" sz="4000" dirty="0" err="1" smtClean="0">
                <a:solidFill>
                  <a:prstClr val="white">
                    <a:lumMod val="65000"/>
                  </a:prstClr>
                </a:solidFill>
                <a:latin typeface="Tw Cen MT" panose="020B0602020104020603" pitchFamily="34" charset="0"/>
              </a:rPr>
              <a:t>CanG</a:t>
            </a:r>
            <a:endParaRPr lang="en-US" sz="4000" dirty="0">
              <a:solidFill>
                <a:prstClr val="white">
                  <a:lumMod val="65000"/>
                </a:prstClr>
              </a:solidFill>
              <a:latin typeface="Tw Cen MT" panose="020B0602020104020603" pitchFamily="34" charset="0"/>
            </a:endParaRPr>
          </a:p>
        </p:txBody>
      </p:sp>
      <p:grpSp>
        <p:nvGrpSpPr>
          <p:cNvPr id="79" name="Group 78">
            <a:extLst>
              <a:ext uri="{FF2B5EF4-FFF2-40B4-BE49-F238E27FC236}">
                <a16:creationId xmlns:a16="http://schemas.microsoft.com/office/drawing/2014/main" id="{B347FCAE-CD51-47C1-A0E5-7FE287A79E42}"/>
              </a:ext>
            </a:extLst>
          </p:cNvPr>
          <p:cNvGrpSpPr/>
          <p:nvPr/>
        </p:nvGrpSpPr>
        <p:grpSpPr>
          <a:xfrm>
            <a:off x="5379551" y="878988"/>
            <a:ext cx="1434489" cy="190500"/>
            <a:chOff x="4679586" y="878988"/>
            <a:chExt cx="1434489" cy="190500"/>
          </a:xfrm>
        </p:grpSpPr>
        <p:sp>
          <p:nvSpPr>
            <p:cNvPr id="71" name="Oval 70">
              <a:extLst>
                <a:ext uri="{FF2B5EF4-FFF2-40B4-BE49-F238E27FC236}">
                  <a16:creationId xmlns:a16="http://schemas.microsoft.com/office/drawing/2014/main" id="{957F6F33-D335-4F37-A9F5-23DE49CB0B4A}"/>
                </a:ext>
              </a:extLst>
            </p:cNvPr>
            <p:cNvSpPr/>
            <p:nvPr/>
          </p:nvSpPr>
          <p:spPr>
            <a:xfrm>
              <a:off x="4679586" y="878988"/>
              <a:ext cx="190500" cy="190500"/>
            </a:xfrm>
            <a:prstGeom prst="ellipse">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74" name="Oval 73">
              <a:extLst>
                <a:ext uri="{FF2B5EF4-FFF2-40B4-BE49-F238E27FC236}">
                  <a16:creationId xmlns:a16="http://schemas.microsoft.com/office/drawing/2014/main" id="{9D3A95DB-0E0C-40A8-88F7-9DAC67B156F6}"/>
                </a:ext>
              </a:extLst>
            </p:cNvPr>
            <p:cNvSpPr/>
            <p:nvPr/>
          </p:nvSpPr>
          <p:spPr>
            <a:xfrm>
              <a:off x="4990736" y="878988"/>
              <a:ext cx="190500" cy="190500"/>
            </a:xfrm>
            <a:prstGeom prst="ellipse">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76" name="Oval 75">
              <a:extLst>
                <a:ext uri="{FF2B5EF4-FFF2-40B4-BE49-F238E27FC236}">
                  <a16:creationId xmlns:a16="http://schemas.microsoft.com/office/drawing/2014/main" id="{AD1EA8C3-D35D-4FB7-8D6B-858B4EE08256}"/>
                </a:ext>
              </a:extLst>
            </p:cNvPr>
            <p:cNvSpPr/>
            <p:nvPr/>
          </p:nvSpPr>
          <p:spPr>
            <a:xfrm>
              <a:off x="5301522" y="878988"/>
              <a:ext cx="190500" cy="190500"/>
            </a:xfrm>
            <a:prstGeom prst="ellipse">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77" name="Oval 76">
              <a:extLst>
                <a:ext uri="{FF2B5EF4-FFF2-40B4-BE49-F238E27FC236}">
                  <a16:creationId xmlns:a16="http://schemas.microsoft.com/office/drawing/2014/main" id="{FD4B96A9-29AD-4507-B1E8-D12C03BAD2C2}"/>
                </a:ext>
              </a:extLst>
            </p:cNvPr>
            <p:cNvSpPr/>
            <p:nvPr/>
          </p:nvSpPr>
          <p:spPr>
            <a:xfrm>
              <a:off x="5612308" y="878988"/>
              <a:ext cx="190500" cy="190500"/>
            </a:xfrm>
            <a:prstGeom prst="ellipse">
              <a:avLst/>
            </a:prstGeom>
            <a:solidFill>
              <a:srgbClr val="1C7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78" name="Oval 77">
              <a:extLst>
                <a:ext uri="{FF2B5EF4-FFF2-40B4-BE49-F238E27FC236}">
                  <a16:creationId xmlns:a16="http://schemas.microsoft.com/office/drawing/2014/main" id="{50AFA104-D1BD-427D-90C1-6CE47F2C7A56}"/>
                </a:ext>
              </a:extLst>
            </p:cNvPr>
            <p:cNvSpPr/>
            <p:nvPr/>
          </p:nvSpPr>
          <p:spPr>
            <a:xfrm>
              <a:off x="5923575" y="878988"/>
              <a:ext cx="190500" cy="1905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grpSp>
      <p:pic>
        <p:nvPicPr>
          <p:cNvPr id="2" name="Grafik 1"/>
          <p:cNvPicPr>
            <a:picLocks noChangeAspect="1"/>
          </p:cNvPicPr>
          <p:nvPr/>
        </p:nvPicPr>
        <p:blipFill>
          <a:blip r:embed="rId2"/>
          <a:stretch>
            <a:fillRect/>
          </a:stretch>
        </p:blipFill>
        <p:spPr>
          <a:xfrm>
            <a:off x="2208362" y="1340768"/>
            <a:ext cx="7186332" cy="4631192"/>
          </a:xfrm>
          <a:prstGeom prst="rect">
            <a:avLst/>
          </a:prstGeom>
        </p:spPr>
      </p:pic>
    </p:spTree>
    <p:extLst>
      <p:ext uri="{BB962C8B-B14F-4D97-AF65-F5344CB8AC3E}">
        <p14:creationId xmlns:p14="http://schemas.microsoft.com/office/powerpoint/2010/main" val="4137176765"/>
      </p:ext>
    </p:extLst>
  </p:cSld>
  <p:clrMapOvr>
    <a:masterClrMapping/>
  </p:clrMapOvr>
  <p:transition spd="slow">
    <p:push/>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6E7E9"/>
        </a:solidFill>
        <a:effectLst/>
      </p:bgPr>
    </p:bg>
    <p:spTree>
      <p:nvGrpSpPr>
        <p:cNvPr id="1" name=""/>
        <p:cNvGrpSpPr/>
        <p:nvPr/>
      </p:nvGrpSpPr>
      <p:grpSpPr>
        <a:xfrm>
          <a:off x="0" y="0"/>
          <a:ext cx="0" cy="0"/>
          <a:chOff x="0" y="0"/>
          <a:chExt cx="0" cy="0"/>
        </a:xfrm>
      </p:grpSpPr>
      <p:sp>
        <p:nvSpPr>
          <p:cNvPr id="52" name="TextBox 51">
            <a:extLst>
              <a:ext uri="{FF2B5EF4-FFF2-40B4-BE49-F238E27FC236}">
                <a16:creationId xmlns:a16="http://schemas.microsoft.com/office/drawing/2014/main" id="{44337E62-7F21-4CD3-9B0D-507A64DF7728}"/>
              </a:ext>
            </a:extLst>
          </p:cNvPr>
          <p:cNvSpPr txBox="1"/>
          <p:nvPr/>
        </p:nvSpPr>
        <p:spPr>
          <a:xfrm>
            <a:off x="1056234" y="1926109"/>
            <a:ext cx="9649072" cy="5509200"/>
          </a:xfrm>
          <a:prstGeom prst="rect">
            <a:avLst/>
          </a:prstGeom>
          <a:noFill/>
        </p:spPr>
        <p:txBody>
          <a:bodyPr wrap="square" rtlCol="0">
            <a:spAutoFit/>
          </a:bodyPr>
          <a:lstStyle/>
          <a:p>
            <a:pPr defTabSz="914400"/>
            <a:r>
              <a:rPr lang="en-US" sz="3200" dirty="0" smtClean="0">
                <a:solidFill>
                  <a:srgbClr val="E7E6E6">
                    <a:lumMod val="50000"/>
                  </a:srgbClr>
                </a:solidFill>
                <a:latin typeface="Century Gothic" panose="020B0502020202020204" pitchFamily="34" charset="0"/>
              </a:rPr>
              <a:t>Cannabis - </a:t>
            </a:r>
            <a:r>
              <a:rPr lang="en-US" sz="3200" dirty="0" err="1" smtClean="0">
                <a:solidFill>
                  <a:srgbClr val="E7E6E6">
                    <a:lumMod val="50000"/>
                  </a:srgbClr>
                </a:solidFill>
                <a:latin typeface="Century Gothic" panose="020B0502020202020204" pitchFamily="34" charset="0"/>
              </a:rPr>
              <a:t>Prävalenz</a:t>
            </a:r>
            <a:endParaRPr lang="en-US" sz="3200" dirty="0" smtClean="0">
              <a:solidFill>
                <a:srgbClr val="E7E6E6">
                  <a:lumMod val="50000"/>
                </a:srgbClr>
              </a:solidFill>
              <a:latin typeface="Century Gothic" panose="020B0502020202020204" pitchFamily="34" charset="0"/>
            </a:endParaRPr>
          </a:p>
          <a:p>
            <a:pPr defTabSz="914400"/>
            <a:r>
              <a:rPr lang="en-US" sz="3200" dirty="0" err="1" smtClean="0">
                <a:solidFill>
                  <a:srgbClr val="E7E6E6">
                    <a:lumMod val="50000"/>
                  </a:srgbClr>
                </a:solidFill>
                <a:latin typeface="Century Gothic" panose="020B0502020202020204" pitchFamily="34" charset="0"/>
              </a:rPr>
              <a:t>Legalisierung</a:t>
            </a:r>
            <a:r>
              <a:rPr lang="en-US" sz="3200" dirty="0" smtClean="0">
                <a:solidFill>
                  <a:srgbClr val="E7E6E6">
                    <a:lumMod val="50000"/>
                  </a:srgbClr>
                </a:solidFill>
                <a:latin typeface="Century Gothic" panose="020B0502020202020204" pitchFamily="34" charset="0"/>
              </a:rPr>
              <a:t>? </a:t>
            </a:r>
          </a:p>
          <a:p>
            <a:pPr defTabSz="914400"/>
            <a:r>
              <a:rPr lang="en-US" sz="3200" dirty="0" err="1" smtClean="0">
                <a:solidFill>
                  <a:srgbClr val="E7E6E6">
                    <a:lumMod val="50000"/>
                  </a:srgbClr>
                </a:solidFill>
                <a:latin typeface="Century Gothic" panose="020B0502020202020204" pitchFamily="34" charset="0"/>
              </a:rPr>
              <a:t>Zeitlicher</a:t>
            </a:r>
            <a:r>
              <a:rPr lang="en-US" sz="3200" dirty="0" smtClean="0">
                <a:solidFill>
                  <a:srgbClr val="E7E6E6">
                    <a:lumMod val="50000"/>
                  </a:srgbClr>
                </a:solidFill>
                <a:latin typeface="Century Gothic" panose="020B0502020202020204" pitchFamily="34" charset="0"/>
              </a:rPr>
              <a:t> </a:t>
            </a:r>
            <a:r>
              <a:rPr lang="en-US" sz="3200" dirty="0" err="1" smtClean="0">
                <a:solidFill>
                  <a:srgbClr val="E7E6E6">
                    <a:lumMod val="50000"/>
                  </a:srgbClr>
                </a:solidFill>
                <a:latin typeface="Century Gothic" panose="020B0502020202020204" pitchFamily="34" charset="0"/>
              </a:rPr>
              <a:t>Ablauf</a:t>
            </a:r>
            <a:endParaRPr lang="en-US" sz="3200" dirty="0">
              <a:solidFill>
                <a:srgbClr val="E7E6E6">
                  <a:lumMod val="50000"/>
                </a:srgbClr>
              </a:solidFill>
              <a:latin typeface="Century Gothic" panose="020B0502020202020204" pitchFamily="34" charset="0"/>
            </a:endParaRPr>
          </a:p>
          <a:p>
            <a:pPr defTabSz="914400"/>
            <a:r>
              <a:rPr lang="en-US" sz="3200" dirty="0">
                <a:solidFill>
                  <a:srgbClr val="E7E6E6">
                    <a:lumMod val="50000"/>
                  </a:srgbClr>
                </a:solidFill>
                <a:latin typeface="Century Gothic" panose="020B0502020202020204" pitchFamily="34" charset="0"/>
              </a:rPr>
              <a:t>Was </a:t>
            </a:r>
            <a:r>
              <a:rPr lang="en-US" sz="3200" dirty="0" err="1">
                <a:solidFill>
                  <a:srgbClr val="E7E6E6">
                    <a:lumMod val="50000"/>
                  </a:srgbClr>
                </a:solidFill>
                <a:latin typeface="Century Gothic" panose="020B0502020202020204" pitchFamily="34" charset="0"/>
              </a:rPr>
              <a:t>ist</a:t>
            </a:r>
            <a:r>
              <a:rPr lang="en-US" sz="3200" dirty="0">
                <a:solidFill>
                  <a:srgbClr val="E7E6E6">
                    <a:lumMod val="50000"/>
                  </a:srgbClr>
                </a:solidFill>
                <a:latin typeface="Century Gothic" panose="020B0502020202020204" pitchFamily="34" charset="0"/>
              </a:rPr>
              <a:t> </a:t>
            </a:r>
            <a:r>
              <a:rPr lang="en-US" sz="3200" dirty="0" err="1">
                <a:solidFill>
                  <a:srgbClr val="E7E6E6">
                    <a:lumMod val="50000"/>
                  </a:srgbClr>
                </a:solidFill>
                <a:latin typeface="Century Gothic" panose="020B0502020202020204" pitchFamily="34" charset="0"/>
              </a:rPr>
              <a:t>im</a:t>
            </a:r>
            <a:r>
              <a:rPr lang="en-US" sz="3200" dirty="0">
                <a:solidFill>
                  <a:srgbClr val="E7E6E6">
                    <a:lumMod val="50000"/>
                  </a:srgbClr>
                </a:solidFill>
                <a:latin typeface="Century Gothic" panose="020B0502020202020204" pitchFamily="34" charset="0"/>
              </a:rPr>
              <a:t> </a:t>
            </a:r>
            <a:r>
              <a:rPr lang="en-US" sz="3200" dirty="0" err="1">
                <a:solidFill>
                  <a:srgbClr val="E7E6E6">
                    <a:lumMod val="50000"/>
                  </a:srgbClr>
                </a:solidFill>
                <a:latin typeface="Century Gothic" panose="020B0502020202020204" pitchFamily="34" charset="0"/>
              </a:rPr>
              <a:t>Vergleich</a:t>
            </a:r>
            <a:r>
              <a:rPr lang="en-US" sz="3200" dirty="0">
                <a:solidFill>
                  <a:srgbClr val="E7E6E6">
                    <a:lumMod val="50000"/>
                  </a:srgbClr>
                </a:solidFill>
                <a:latin typeface="Century Gothic" panose="020B0502020202020204" pitchFamily="34" charset="0"/>
              </a:rPr>
              <a:t> </a:t>
            </a:r>
            <a:r>
              <a:rPr lang="en-US" sz="3200" dirty="0" err="1">
                <a:solidFill>
                  <a:srgbClr val="E7E6E6">
                    <a:lumMod val="50000"/>
                  </a:srgbClr>
                </a:solidFill>
                <a:latin typeface="Century Gothic" panose="020B0502020202020204" pitchFamily="34" charset="0"/>
              </a:rPr>
              <a:t>zu</a:t>
            </a:r>
            <a:r>
              <a:rPr lang="en-US" sz="3200" dirty="0">
                <a:solidFill>
                  <a:srgbClr val="E7E6E6">
                    <a:lumMod val="50000"/>
                  </a:srgbClr>
                </a:solidFill>
                <a:latin typeface="Century Gothic" panose="020B0502020202020204" pitchFamily="34" charset="0"/>
              </a:rPr>
              <a:t> </a:t>
            </a:r>
            <a:r>
              <a:rPr lang="en-US" sz="3200" dirty="0" err="1">
                <a:solidFill>
                  <a:srgbClr val="E7E6E6">
                    <a:lumMod val="50000"/>
                  </a:srgbClr>
                </a:solidFill>
                <a:latin typeface="Century Gothic" panose="020B0502020202020204" pitchFamily="34" charset="0"/>
              </a:rPr>
              <a:t>erwarten</a:t>
            </a:r>
            <a:r>
              <a:rPr lang="en-US" sz="3200" dirty="0">
                <a:solidFill>
                  <a:srgbClr val="E7E6E6">
                    <a:lumMod val="50000"/>
                  </a:srgbClr>
                </a:solidFill>
                <a:latin typeface="Century Gothic" panose="020B0502020202020204" pitchFamily="34" charset="0"/>
              </a:rPr>
              <a:t>?</a:t>
            </a:r>
          </a:p>
          <a:p>
            <a:pPr defTabSz="914400"/>
            <a:r>
              <a:rPr lang="en-US" sz="3200" dirty="0" err="1" smtClean="0">
                <a:solidFill>
                  <a:srgbClr val="E7E6E6">
                    <a:lumMod val="50000"/>
                  </a:srgbClr>
                </a:solidFill>
                <a:latin typeface="Century Gothic" panose="020B0502020202020204" pitchFamily="34" charset="0"/>
              </a:rPr>
              <a:t>Inhalte</a:t>
            </a:r>
            <a:r>
              <a:rPr lang="en-US" sz="3200" dirty="0" smtClean="0">
                <a:solidFill>
                  <a:srgbClr val="E7E6E6">
                    <a:lumMod val="50000"/>
                  </a:srgbClr>
                </a:solidFill>
                <a:latin typeface="Century Gothic" panose="020B0502020202020204" pitchFamily="34" charset="0"/>
              </a:rPr>
              <a:t> des </a:t>
            </a:r>
            <a:r>
              <a:rPr lang="en-US" sz="3200" dirty="0" err="1" smtClean="0">
                <a:solidFill>
                  <a:srgbClr val="E7E6E6">
                    <a:lumMod val="50000"/>
                  </a:srgbClr>
                </a:solidFill>
                <a:latin typeface="Century Gothic" panose="020B0502020202020204" pitchFamily="34" charset="0"/>
              </a:rPr>
              <a:t>CanG</a:t>
            </a:r>
            <a:r>
              <a:rPr lang="en-US" sz="3200" dirty="0" smtClean="0">
                <a:solidFill>
                  <a:srgbClr val="E7E6E6">
                    <a:lumMod val="50000"/>
                  </a:srgbClr>
                </a:solidFill>
                <a:latin typeface="Century Gothic" panose="020B0502020202020204" pitchFamily="34" charset="0"/>
              </a:rPr>
              <a:t> </a:t>
            </a:r>
          </a:p>
          <a:p>
            <a:pPr defTabSz="914400"/>
            <a:r>
              <a:rPr lang="en-US" sz="3200" dirty="0" err="1" smtClean="0">
                <a:solidFill>
                  <a:srgbClr val="E7E6E6">
                    <a:lumMod val="50000"/>
                  </a:srgbClr>
                </a:solidFill>
                <a:latin typeface="Century Gothic" panose="020B0502020202020204" pitchFamily="34" charset="0"/>
              </a:rPr>
              <a:t>Suchtprävention</a:t>
            </a:r>
            <a:r>
              <a:rPr lang="en-US" sz="3200" dirty="0" smtClean="0">
                <a:solidFill>
                  <a:srgbClr val="E7E6E6">
                    <a:lumMod val="50000"/>
                  </a:srgbClr>
                </a:solidFill>
                <a:latin typeface="Century Gothic" panose="020B0502020202020204" pitchFamily="34" charset="0"/>
              </a:rPr>
              <a:t>, Kinder- und </a:t>
            </a:r>
            <a:r>
              <a:rPr lang="en-US" sz="3200" dirty="0" err="1" smtClean="0">
                <a:solidFill>
                  <a:srgbClr val="E7E6E6">
                    <a:lumMod val="50000"/>
                  </a:srgbClr>
                </a:solidFill>
                <a:latin typeface="Century Gothic" panose="020B0502020202020204" pitchFamily="34" charset="0"/>
              </a:rPr>
              <a:t>Jugendschutz</a:t>
            </a:r>
            <a:r>
              <a:rPr lang="en-US" sz="3200" dirty="0" smtClean="0">
                <a:solidFill>
                  <a:srgbClr val="E7E6E6">
                    <a:lumMod val="50000"/>
                  </a:srgbClr>
                </a:solidFill>
                <a:latin typeface="Century Gothic" panose="020B0502020202020204" pitchFamily="34" charset="0"/>
              </a:rPr>
              <a:t> und </a:t>
            </a:r>
            <a:r>
              <a:rPr lang="en-US" sz="3200" dirty="0" err="1" smtClean="0">
                <a:solidFill>
                  <a:srgbClr val="E7E6E6">
                    <a:lumMod val="50000"/>
                  </a:srgbClr>
                </a:solidFill>
                <a:latin typeface="Century Gothic" panose="020B0502020202020204" pitchFamily="34" charset="0"/>
              </a:rPr>
              <a:t>Suchtberatung</a:t>
            </a:r>
            <a:r>
              <a:rPr lang="en-US" sz="3200" dirty="0" smtClean="0">
                <a:solidFill>
                  <a:srgbClr val="E7E6E6">
                    <a:lumMod val="50000"/>
                  </a:srgbClr>
                </a:solidFill>
                <a:latin typeface="Century Gothic" panose="020B0502020202020204" pitchFamily="34" charset="0"/>
              </a:rPr>
              <a:t> </a:t>
            </a:r>
            <a:r>
              <a:rPr lang="en-US" sz="3200" dirty="0" err="1" smtClean="0">
                <a:solidFill>
                  <a:srgbClr val="E7E6E6">
                    <a:lumMod val="50000"/>
                  </a:srgbClr>
                </a:solidFill>
                <a:latin typeface="Century Gothic" panose="020B0502020202020204" pitchFamily="34" charset="0"/>
              </a:rPr>
              <a:t>im</a:t>
            </a:r>
            <a:r>
              <a:rPr lang="en-US" sz="3200" dirty="0" smtClean="0">
                <a:solidFill>
                  <a:srgbClr val="E7E6E6">
                    <a:lumMod val="50000"/>
                  </a:srgbClr>
                </a:solidFill>
                <a:latin typeface="Century Gothic" panose="020B0502020202020204" pitchFamily="34" charset="0"/>
              </a:rPr>
              <a:t> </a:t>
            </a:r>
            <a:r>
              <a:rPr lang="en-US" sz="3200" dirty="0" err="1" smtClean="0">
                <a:solidFill>
                  <a:srgbClr val="E7E6E6">
                    <a:lumMod val="50000"/>
                  </a:srgbClr>
                </a:solidFill>
                <a:latin typeface="Century Gothic" panose="020B0502020202020204" pitchFamily="34" charset="0"/>
              </a:rPr>
              <a:t>CanG</a:t>
            </a:r>
            <a:endParaRPr lang="en-US" sz="3200" dirty="0" smtClean="0">
              <a:solidFill>
                <a:srgbClr val="E7E6E6">
                  <a:lumMod val="50000"/>
                </a:srgbClr>
              </a:solidFill>
              <a:latin typeface="Century Gothic" panose="020B0502020202020204" pitchFamily="34" charset="0"/>
            </a:endParaRPr>
          </a:p>
          <a:p>
            <a:pPr defTabSz="914400"/>
            <a:r>
              <a:rPr lang="en-US" sz="3200" dirty="0" err="1" smtClean="0">
                <a:solidFill>
                  <a:srgbClr val="E7E6E6">
                    <a:lumMod val="50000"/>
                  </a:srgbClr>
                </a:solidFill>
                <a:latin typeface="Century Gothic" panose="020B0502020202020204" pitchFamily="34" charset="0"/>
              </a:rPr>
              <a:t>Welche</a:t>
            </a:r>
            <a:r>
              <a:rPr lang="en-US" sz="3200" dirty="0" smtClean="0">
                <a:solidFill>
                  <a:srgbClr val="E7E6E6">
                    <a:lumMod val="50000"/>
                  </a:srgbClr>
                </a:solidFill>
                <a:latin typeface="Century Gothic" panose="020B0502020202020204" pitchFamily="34" charset="0"/>
              </a:rPr>
              <a:t> </a:t>
            </a:r>
            <a:r>
              <a:rPr lang="en-US" sz="3200" dirty="0" err="1" smtClean="0">
                <a:solidFill>
                  <a:srgbClr val="E7E6E6">
                    <a:lumMod val="50000"/>
                  </a:srgbClr>
                </a:solidFill>
                <a:latin typeface="Century Gothic" panose="020B0502020202020204" pitchFamily="34" charset="0"/>
              </a:rPr>
              <a:t>Bruchstellen</a:t>
            </a:r>
            <a:r>
              <a:rPr lang="en-US" sz="3200" dirty="0" smtClean="0">
                <a:solidFill>
                  <a:srgbClr val="E7E6E6">
                    <a:lumMod val="50000"/>
                  </a:srgbClr>
                </a:solidFill>
                <a:latin typeface="Century Gothic" panose="020B0502020202020204" pitchFamily="34" charset="0"/>
              </a:rPr>
              <a:t> </a:t>
            </a:r>
            <a:r>
              <a:rPr lang="en-US" sz="3200" dirty="0" err="1" smtClean="0">
                <a:solidFill>
                  <a:srgbClr val="E7E6E6">
                    <a:lumMod val="50000"/>
                  </a:srgbClr>
                </a:solidFill>
                <a:latin typeface="Century Gothic" panose="020B0502020202020204" pitchFamily="34" charset="0"/>
              </a:rPr>
              <a:t>gibt</a:t>
            </a:r>
            <a:r>
              <a:rPr lang="en-US" sz="3200" dirty="0" smtClean="0">
                <a:solidFill>
                  <a:srgbClr val="E7E6E6">
                    <a:lumMod val="50000"/>
                  </a:srgbClr>
                </a:solidFill>
                <a:latin typeface="Century Gothic" panose="020B0502020202020204" pitchFamily="34" charset="0"/>
              </a:rPr>
              <a:t> </a:t>
            </a:r>
            <a:r>
              <a:rPr lang="en-US" sz="3200" dirty="0" err="1" smtClean="0">
                <a:solidFill>
                  <a:srgbClr val="E7E6E6">
                    <a:lumMod val="50000"/>
                  </a:srgbClr>
                </a:solidFill>
                <a:latin typeface="Century Gothic" panose="020B0502020202020204" pitchFamily="34" charset="0"/>
              </a:rPr>
              <a:t>es</a:t>
            </a:r>
            <a:r>
              <a:rPr lang="en-US" sz="3200" dirty="0" smtClean="0">
                <a:solidFill>
                  <a:srgbClr val="E7E6E6">
                    <a:lumMod val="50000"/>
                  </a:srgbClr>
                </a:solidFill>
                <a:latin typeface="Century Gothic" panose="020B0502020202020204" pitchFamily="34" charset="0"/>
              </a:rPr>
              <a:t> </a:t>
            </a:r>
            <a:r>
              <a:rPr lang="en-US" sz="3200" dirty="0" err="1" smtClean="0">
                <a:solidFill>
                  <a:srgbClr val="E7E6E6">
                    <a:lumMod val="50000"/>
                  </a:srgbClr>
                </a:solidFill>
                <a:latin typeface="Century Gothic" panose="020B0502020202020204" pitchFamily="34" charset="0"/>
              </a:rPr>
              <a:t>zu</a:t>
            </a:r>
            <a:r>
              <a:rPr lang="en-US" sz="3200" dirty="0" smtClean="0">
                <a:solidFill>
                  <a:srgbClr val="E7E6E6">
                    <a:lumMod val="50000"/>
                  </a:srgbClr>
                </a:solidFill>
                <a:latin typeface="Century Gothic" panose="020B0502020202020204" pitchFamily="34" charset="0"/>
              </a:rPr>
              <a:t> </a:t>
            </a:r>
            <a:r>
              <a:rPr lang="en-US" sz="3200" dirty="0" err="1" smtClean="0">
                <a:solidFill>
                  <a:srgbClr val="E7E6E6">
                    <a:lumMod val="50000"/>
                  </a:srgbClr>
                </a:solidFill>
                <a:latin typeface="Century Gothic" panose="020B0502020202020204" pitchFamily="34" charset="0"/>
              </a:rPr>
              <a:t>Bedenken</a:t>
            </a:r>
            <a:r>
              <a:rPr lang="en-US" sz="3200" dirty="0" smtClean="0">
                <a:solidFill>
                  <a:srgbClr val="E7E6E6">
                    <a:lumMod val="50000"/>
                  </a:srgbClr>
                </a:solidFill>
                <a:latin typeface="Century Gothic" panose="020B0502020202020204" pitchFamily="34" charset="0"/>
              </a:rPr>
              <a:t>?</a:t>
            </a:r>
            <a:endParaRPr lang="en-US" sz="3200" dirty="0">
              <a:solidFill>
                <a:srgbClr val="E7E6E6">
                  <a:lumMod val="50000"/>
                </a:srgbClr>
              </a:solidFill>
              <a:latin typeface="Century Gothic" panose="020B0502020202020204" pitchFamily="34" charset="0"/>
            </a:endParaRPr>
          </a:p>
          <a:p>
            <a:pPr defTabSz="914400"/>
            <a:r>
              <a:rPr lang="en-US" sz="3200" dirty="0" err="1">
                <a:solidFill>
                  <a:srgbClr val="E7E6E6">
                    <a:lumMod val="50000"/>
                  </a:srgbClr>
                </a:solidFill>
                <a:latin typeface="Century Gothic" panose="020B0502020202020204" pitchFamily="34" charset="0"/>
              </a:rPr>
              <a:t>Exkurs</a:t>
            </a:r>
            <a:r>
              <a:rPr lang="en-US" sz="3200" dirty="0">
                <a:solidFill>
                  <a:srgbClr val="E7E6E6">
                    <a:lumMod val="50000"/>
                  </a:srgbClr>
                </a:solidFill>
                <a:latin typeface="Century Gothic" panose="020B0502020202020204" pitchFamily="34" charset="0"/>
              </a:rPr>
              <a:t> FreD Next Level</a:t>
            </a:r>
          </a:p>
          <a:p>
            <a:pPr defTabSz="914400"/>
            <a:endParaRPr lang="en-US" sz="3200" dirty="0" smtClean="0">
              <a:solidFill>
                <a:srgbClr val="E7E6E6">
                  <a:lumMod val="50000"/>
                </a:srgbClr>
              </a:solidFill>
              <a:latin typeface="Century Gothic" panose="020B0502020202020204" pitchFamily="34" charset="0"/>
            </a:endParaRPr>
          </a:p>
          <a:p>
            <a:pPr defTabSz="914400"/>
            <a:endParaRPr lang="en-US" sz="3200" dirty="0">
              <a:solidFill>
                <a:srgbClr val="E7E6E6">
                  <a:lumMod val="50000"/>
                </a:srgbClr>
              </a:solidFill>
              <a:latin typeface="Century Gothic" panose="020B0502020202020204" pitchFamily="34" charset="0"/>
            </a:endParaRPr>
          </a:p>
        </p:txBody>
      </p:sp>
      <p:sp>
        <p:nvSpPr>
          <p:cNvPr id="70" name="TextBox 69">
            <a:extLst>
              <a:ext uri="{FF2B5EF4-FFF2-40B4-BE49-F238E27FC236}">
                <a16:creationId xmlns:a16="http://schemas.microsoft.com/office/drawing/2014/main" id="{AC17817C-AF36-4468-94FC-44DCFF825290}"/>
              </a:ext>
            </a:extLst>
          </p:cNvPr>
          <p:cNvSpPr txBox="1"/>
          <p:nvPr/>
        </p:nvSpPr>
        <p:spPr>
          <a:xfrm>
            <a:off x="2457338" y="131812"/>
            <a:ext cx="7278915" cy="707886"/>
          </a:xfrm>
          <a:prstGeom prst="rect">
            <a:avLst/>
          </a:prstGeom>
          <a:noFill/>
        </p:spPr>
        <p:txBody>
          <a:bodyPr wrap="square" rtlCol="0">
            <a:spAutoFit/>
          </a:bodyPr>
          <a:lstStyle/>
          <a:p>
            <a:pPr algn="ctr" defTabSz="914400"/>
            <a:r>
              <a:rPr lang="en-US" sz="4000" dirty="0" smtClean="0">
                <a:solidFill>
                  <a:prstClr val="white">
                    <a:lumMod val="65000"/>
                  </a:prstClr>
                </a:solidFill>
                <a:latin typeface="Tw Cen MT" panose="020B0602020104020603" pitchFamily="34" charset="0"/>
              </a:rPr>
              <a:t>INHALTE</a:t>
            </a:r>
            <a:endParaRPr lang="en-US" sz="4000" dirty="0">
              <a:solidFill>
                <a:prstClr val="white">
                  <a:lumMod val="65000"/>
                </a:prstClr>
              </a:solidFill>
              <a:latin typeface="Tw Cen MT" panose="020B0602020104020603" pitchFamily="34" charset="0"/>
            </a:endParaRPr>
          </a:p>
        </p:txBody>
      </p:sp>
      <p:grpSp>
        <p:nvGrpSpPr>
          <p:cNvPr id="79" name="Group 78">
            <a:extLst>
              <a:ext uri="{FF2B5EF4-FFF2-40B4-BE49-F238E27FC236}">
                <a16:creationId xmlns:a16="http://schemas.microsoft.com/office/drawing/2014/main" id="{B347FCAE-CD51-47C1-A0E5-7FE287A79E42}"/>
              </a:ext>
            </a:extLst>
          </p:cNvPr>
          <p:cNvGrpSpPr/>
          <p:nvPr/>
        </p:nvGrpSpPr>
        <p:grpSpPr>
          <a:xfrm>
            <a:off x="5379551" y="878988"/>
            <a:ext cx="1434489" cy="190500"/>
            <a:chOff x="4679586" y="878988"/>
            <a:chExt cx="1434489" cy="190500"/>
          </a:xfrm>
        </p:grpSpPr>
        <p:sp>
          <p:nvSpPr>
            <p:cNvPr id="71" name="Oval 70">
              <a:extLst>
                <a:ext uri="{FF2B5EF4-FFF2-40B4-BE49-F238E27FC236}">
                  <a16:creationId xmlns:a16="http://schemas.microsoft.com/office/drawing/2014/main" id="{957F6F33-D335-4F37-A9F5-23DE49CB0B4A}"/>
                </a:ext>
              </a:extLst>
            </p:cNvPr>
            <p:cNvSpPr/>
            <p:nvPr/>
          </p:nvSpPr>
          <p:spPr>
            <a:xfrm>
              <a:off x="4679586" y="878988"/>
              <a:ext cx="190500" cy="190500"/>
            </a:xfrm>
            <a:prstGeom prst="ellipse">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74" name="Oval 73">
              <a:extLst>
                <a:ext uri="{FF2B5EF4-FFF2-40B4-BE49-F238E27FC236}">
                  <a16:creationId xmlns:a16="http://schemas.microsoft.com/office/drawing/2014/main" id="{9D3A95DB-0E0C-40A8-88F7-9DAC67B156F6}"/>
                </a:ext>
              </a:extLst>
            </p:cNvPr>
            <p:cNvSpPr/>
            <p:nvPr/>
          </p:nvSpPr>
          <p:spPr>
            <a:xfrm>
              <a:off x="4990736" y="878988"/>
              <a:ext cx="190500" cy="190500"/>
            </a:xfrm>
            <a:prstGeom prst="ellipse">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76" name="Oval 75">
              <a:extLst>
                <a:ext uri="{FF2B5EF4-FFF2-40B4-BE49-F238E27FC236}">
                  <a16:creationId xmlns:a16="http://schemas.microsoft.com/office/drawing/2014/main" id="{AD1EA8C3-D35D-4FB7-8D6B-858B4EE08256}"/>
                </a:ext>
              </a:extLst>
            </p:cNvPr>
            <p:cNvSpPr/>
            <p:nvPr/>
          </p:nvSpPr>
          <p:spPr>
            <a:xfrm>
              <a:off x="5301522" y="878988"/>
              <a:ext cx="190500" cy="190500"/>
            </a:xfrm>
            <a:prstGeom prst="ellipse">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77" name="Oval 76">
              <a:extLst>
                <a:ext uri="{FF2B5EF4-FFF2-40B4-BE49-F238E27FC236}">
                  <a16:creationId xmlns:a16="http://schemas.microsoft.com/office/drawing/2014/main" id="{FD4B96A9-29AD-4507-B1E8-D12C03BAD2C2}"/>
                </a:ext>
              </a:extLst>
            </p:cNvPr>
            <p:cNvSpPr/>
            <p:nvPr/>
          </p:nvSpPr>
          <p:spPr>
            <a:xfrm>
              <a:off x="5612308" y="878988"/>
              <a:ext cx="190500" cy="190500"/>
            </a:xfrm>
            <a:prstGeom prst="ellipse">
              <a:avLst/>
            </a:prstGeom>
            <a:solidFill>
              <a:srgbClr val="1C7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78" name="Oval 77">
              <a:extLst>
                <a:ext uri="{FF2B5EF4-FFF2-40B4-BE49-F238E27FC236}">
                  <a16:creationId xmlns:a16="http://schemas.microsoft.com/office/drawing/2014/main" id="{50AFA104-D1BD-427D-90C1-6CE47F2C7A56}"/>
                </a:ext>
              </a:extLst>
            </p:cNvPr>
            <p:cNvSpPr/>
            <p:nvPr/>
          </p:nvSpPr>
          <p:spPr>
            <a:xfrm>
              <a:off x="5923575" y="878988"/>
              <a:ext cx="190500" cy="1905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grpSp>
      <p:sp>
        <p:nvSpPr>
          <p:cNvPr id="20" name="Oval 70">
            <a:extLst>
              <a:ext uri="{FF2B5EF4-FFF2-40B4-BE49-F238E27FC236}">
                <a16:creationId xmlns:a16="http://schemas.microsoft.com/office/drawing/2014/main" id="{957F6F33-D335-4F37-A9F5-23DE49CB0B4A}"/>
              </a:ext>
            </a:extLst>
          </p:cNvPr>
          <p:cNvSpPr/>
          <p:nvPr/>
        </p:nvSpPr>
        <p:spPr>
          <a:xfrm>
            <a:off x="844234" y="2132856"/>
            <a:ext cx="190500" cy="190500"/>
          </a:xfrm>
          <a:prstGeom prst="ellipse">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21" name="Oval 73">
            <a:extLst>
              <a:ext uri="{FF2B5EF4-FFF2-40B4-BE49-F238E27FC236}">
                <a16:creationId xmlns:a16="http://schemas.microsoft.com/office/drawing/2014/main" id="{9D3A95DB-0E0C-40A8-88F7-9DAC67B156F6}"/>
              </a:ext>
            </a:extLst>
          </p:cNvPr>
          <p:cNvSpPr/>
          <p:nvPr/>
        </p:nvSpPr>
        <p:spPr>
          <a:xfrm>
            <a:off x="844234" y="2620117"/>
            <a:ext cx="190500" cy="190500"/>
          </a:xfrm>
          <a:prstGeom prst="ellipse">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22" name="Oval 75">
            <a:extLst>
              <a:ext uri="{FF2B5EF4-FFF2-40B4-BE49-F238E27FC236}">
                <a16:creationId xmlns:a16="http://schemas.microsoft.com/office/drawing/2014/main" id="{AD1EA8C3-D35D-4FB7-8D6B-858B4EE08256}"/>
              </a:ext>
            </a:extLst>
          </p:cNvPr>
          <p:cNvSpPr/>
          <p:nvPr/>
        </p:nvSpPr>
        <p:spPr>
          <a:xfrm>
            <a:off x="844234" y="3145936"/>
            <a:ext cx="190500" cy="190500"/>
          </a:xfrm>
          <a:prstGeom prst="ellipse">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23" name="Oval 76">
            <a:extLst>
              <a:ext uri="{FF2B5EF4-FFF2-40B4-BE49-F238E27FC236}">
                <a16:creationId xmlns:a16="http://schemas.microsoft.com/office/drawing/2014/main" id="{FD4B96A9-29AD-4507-B1E8-D12C03BAD2C2}"/>
              </a:ext>
            </a:extLst>
          </p:cNvPr>
          <p:cNvSpPr/>
          <p:nvPr/>
        </p:nvSpPr>
        <p:spPr>
          <a:xfrm>
            <a:off x="840942" y="3611180"/>
            <a:ext cx="190500" cy="190500"/>
          </a:xfrm>
          <a:prstGeom prst="ellipse">
            <a:avLst/>
          </a:prstGeom>
          <a:solidFill>
            <a:srgbClr val="1C7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24" name="Oval 77">
            <a:extLst>
              <a:ext uri="{FF2B5EF4-FFF2-40B4-BE49-F238E27FC236}">
                <a16:creationId xmlns:a16="http://schemas.microsoft.com/office/drawing/2014/main" id="{50AFA104-D1BD-427D-90C1-6CE47F2C7A56}"/>
              </a:ext>
            </a:extLst>
          </p:cNvPr>
          <p:cNvSpPr/>
          <p:nvPr/>
        </p:nvSpPr>
        <p:spPr>
          <a:xfrm>
            <a:off x="840942" y="4076234"/>
            <a:ext cx="190500" cy="1905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15" name="Oval 70">
            <a:extLst>
              <a:ext uri="{FF2B5EF4-FFF2-40B4-BE49-F238E27FC236}">
                <a16:creationId xmlns:a16="http://schemas.microsoft.com/office/drawing/2014/main" id="{957F6F33-D335-4F37-A9F5-23DE49CB0B4A}"/>
              </a:ext>
            </a:extLst>
          </p:cNvPr>
          <p:cNvSpPr/>
          <p:nvPr/>
        </p:nvSpPr>
        <p:spPr>
          <a:xfrm>
            <a:off x="840942" y="5051873"/>
            <a:ext cx="190500" cy="190500"/>
          </a:xfrm>
          <a:prstGeom prst="ellipse">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17" name="Oval 73">
            <a:extLst>
              <a:ext uri="{FF2B5EF4-FFF2-40B4-BE49-F238E27FC236}">
                <a16:creationId xmlns:a16="http://schemas.microsoft.com/office/drawing/2014/main" id="{9D3A95DB-0E0C-40A8-88F7-9DAC67B156F6}"/>
              </a:ext>
            </a:extLst>
          </p:cNvPr>
          <p:cNvSpPr/>
          <p:nvPr/>
        </p:nvSpPr>
        <p:spPr>
          <a:xfrm>
            <a:off x="846112" y="5562459"/>
            <a:ext cx="190500" cy="190500"/>
          </a:xfrm>
          <a:prstGeom prst="ellipse">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18" name="Oval 75">
            <a:extLst>
              <a:ext uri="{FF2B5EF4-FFF2-40B4-BE49-F238E27FC236}">
                <a16:creationId xmlns:a16="http://schemas.microsoft.com/office/drawing/2014/main" id="{AD1EA8C3-D35D-4FB7-8D6B-858B4EE08256}"/>
              </a:ext>
            </a:extLst>
          </p:cNvPr>
          <p:cNvSpPr/>
          <p:nvPr/>
        </p:nvSpPr>
        <p:spPr>
          <a:xfrm>
            <a:off x="846112" y="6046812"/>
            <a:ext cx="190500" cy="190500"/>
          </a:xfrm>
          <a:prstGeom prst="ellipse">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Tree>
    <p:extLst>
      <p:ext uri="{BB962C8B-B14F-4D97-AF65-F5344CB8AC3E}">
        <p14:creationId xmlns:p14="http://schemas.microsoft.com/office/powerpoint/2010/main" val="121182489"/>
      </p:ext>
    </p:extLst>
  </p:cSld>
  <p:clrMapOvr>
    <a:masterClrMapping/>
  </p:clrMapOvr>
  <p:transition spd="slow">
    <p:push/>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6E7E9"/>
        </a:solidFill>
        <a:effectLst/>
      </p:bgPr>
    </p:bg>
    <p:spTree>
      <p:nvGrpSpPr>
        <p:cNvPr id="1" name=""/>
        <p:cNvGrpSpPr/>
        <p:nvPr/>
      </p:nvGrpSpPr>
      <p:grpSpPr>
        <a:xfrm>
          <a:off x="0" y="0"/>
          <a:ext cx="0" cy="0"/>
          <a:chOff x="0" y="0"/>
          <a:chExt cx="0" cy="0"/>
        </a:xfrm>
      </p:grpSpPr>
      <p:sp>
        <p:nvSpPr>
          <p:cNvPr id="52" name="TextBox 51">
            <a:extLst>
              <a:ext uri="{FF2B5EF4-FFF2-40B4-BE49-F238E27FC236}">
                <a16:creationId xmlns:a16="http://schemas.microsoft.com/office/drawing/2014/main" id="{44337E62-7F21-4CD3-9B0D-507A64DF7728}"/>
              </a:ext>
            </a:extLst>
          </p:cNvPr>
          <p:cNvSpPr txBox="1"/>
          <p:nvPr/>
        </p:nvSpPr>
        <p:spPr>
          <a:xfrm>
            <a:off x="478806" y="1525196"/>
            <a:ext cx="10658548" cy="4524315"/>
          </a:xfrm>
          <a:prstGeom prst="rect">
            <a:avLst/>
          </a:prstGeom>
          <a:noFill/>
        </p:spPr>
        <p:txBody>
          <a:bodyPr wrap="square" rtlCol="0">
            <a:spAutoFit/>
          </a:bodyPr>
          <a:lstStyle/>
          <a:p>
            <a:pPr lvl="0" defTabSz="914400">
              <a:lnSpc>
                <a:spcPct val="150000"/>
              </a:lnSpc>
            </a:pPr>
            <a:r>
              <a:rPr lang="de-DE" sz="1600" b="1" dirty="0">
                <a:solidFill>
                  <a:prstClr val="black">
                    <a:lumMod val="50000"/>
                    <a:lumOff val="50000"/>
                  </a:prstClr>
                </a:solidFill>
                <a:latin typeface="Century Gothic" panose="020B0502020202020204" pitchFamily="34" charset="0"/>
              </a:rPr>
              <a:t>Das FreD-Konzept folgt einem sehr einfachen Prinzip</a:t>
            </a:r>
            <a:r>
              <a:rPr lang="de-DE" sz="1600" b="1" dirty="0" smtClean="0">
                <a:solidFill>
                  <a:prstClr val="black">
                    <a:lumMod val="50000"/>
                    <a:lumOff val="50000"/>
                  </a:prstClr>
                </a:solidFill>
                <a:latin typeface="Century Gothic" panose="020B0502020202020204" pitchFamily="34" charset="0"/>
              </a:rPr>
              <a:t>: </a:t>
            </a:r>
          </a:p>
          <a:p>
            <a:pPr lvl="0" defTabSz="914400">
              <a:lnSpc>
                <a:spcPct val="150000"/>
              </a:lnSpc>
            </a:pPr>
            <a:endParaRPr lang="de-DE" sz="1600" b="1" dirty="0">
              <a:solidFill>
                <a:prstClr val="black">
                  <a:lumMod val="50000"/>
                  <a:lumOff val="50000"/>
                </a:prstClr>
              </a:solidFill>
              <a:latin typeface="Century Gothic" panose="020B0502020202020204" pitchFamily="34" charset="0"/>
            </a:endParaRPr>
          </a:p>
          <a:p>
            <a:pPr lvl="0" defTabSz="914400">
              <a:lnSpc>
                <a:spcPct val="150000"/>
              </a:lnSpc>
            </a:pPr>
            <a:r>
              <a:rPr lang="de-DE" sz="1600" b="1" dirty="0">
                <a:solidFill>
                  <a:prstClr val="black">
                    <a:lumMod val="50000"/>
                    <a:lumOff val="50000"/>
                  </a:prstClr>
                </a:solidFill>
                <a:latin typeface="Century Gothic" panose="020B0502020202020204" pitchFamily="34" charset="0"/>
              </a:rPr>
              <a:t>Nicht wegschauen, sondern handeln! </a:t>
            </a:r>
            <a:endParaRPr lang="de-DE" sz="1600" b="1" dirty="0" smtClean="0">
              <a:solidFill>
                <a:prstClr val="black">
                  <a:lumMod val="50000"/>
                  <a:lumOff val="50000"/>
                </a:prstClr>
              </a:solidFill>
              <a:latin typeface="Century Gothic" panose="020B0502020202020204" pitchFamily="34" charset="0"/>
            </a:endParaRPr>
          </a:p>
          <a:p>
            <a:pPr lvl="0" defTabSz="914400">
              <a:lnSpc>
                <a:spcPct val="150000"/>
              </a:lnSpc>
            </a:pPr>
            <a:endParaRPr lang="de-DE" sz="1600" b="1" dirty="0">
              <a:solidFill>
                <a:prstClr val="black">
                  <a:lumMod val="50000"/>
                  <a:lumOff val="50000"/>
                </a:prstClr>
              </a:solidFill>
              <a:latin typeface="Century Gothic" panose="020B0502020202020204" pitchFamily="34" charset="0"/>
            </a:endParaRPr>
          </a:p>
          <a:p>
            <a:pPr lvl="0" defTabSz="914400">
              <a:lnSpc>
                <a:spcPct val="150000"/>
              </a:lnSpc>
            </a:pPr>
            <a:r>
              <a:rPr lang="de-DE" sz="1600" b="1" dirty="0">
                <a:solidFill>
                  <a:prstClr val="black">
                    <a:lumMod val="50000"/>
                    <a:lumOff val="50000"/>
                  </a:prstClr>
                </a:solidFill>
                <a:latin typeface="Century Gothic" panose="020B0502020202020204" pitchFamily="34" charset="0"/>
              </a:rPr>
              <a:t>Jungen Menschen, die (erstmalig) mit ihrem Drogenkonsum auffällig werden, wird ein kurzes und spezifisches Gruppen-Angebot unterbreitet: Sie können an dem Angebot freiwillig oder auf der Basis  einer gerichtlichen Weisung teilnehmen.</a:t>
            </a:r>
          </a:p>
          <a:p>
            <a:pPr lvl="0" defTabSz="914400">
              <a:lnSpc>
                <a:spcPct val="150000"/>
              </a:lnSpc>
            </a:pPr>
            <a:endParaRPr lang="de-DE" sz="1600" b="1" dirty="0">
              <a:solidFill>
                <a:prstClr val="black">
                  <a:lumMod val="50000"/>
                  <a:lumOff val="50000"/>
                </a:prstClr>
              </a:solidFill>
              <a:latin typeface="Century Gothic" panose="020B0502020202020204" pitchFamily="34" charset="0"/>
            </a:endParaRPr>
          </a:p>
          <a:p>
            <a:pPr lvl="0" defTabSz="914400">
              <a:lnSpc>
                <a:spcPct val="150000"/>
              </a:lnSpc>
            </a:pPr>
            <a:r>
              <a:rPr lang="de-DE" sz="1600" b="1" dirty="0">
                <a:solidFill>
                  <a:prstClr val="black">
                    <a:lumMod val="50000"/>
                    <a:lumOff val="50000"/>
                  </a:prstClr>
                </a:solidFill>
                <a:latin typeface="Century Gothic" panose="020B0502020202020204" pitchFamily="34" charset="0"/>
              </a:rPr>
              <a:t>Diese Intervention soll – neben der Reflexion, Motivation zu Verhaltensveränderung und Wissenserweiterung – auch den Weg ebnen, weitere Hilfe in Anspruch zu nehmen, falls diese (später) benötigt wird.</a:t>
            </a:r>
          </a:p>
          <a:p>
            <a:pPr lvl="0" defTabSz="914400">
              <a:lnSpc>
                <a:spcPct val="150000"/>
              </a:lnSpc>
            </a:pPr>
            <a:endParaRPr lang="de-DE" sz="1600" b="1" dirty="0">
              <a:solidFill>
                <a:prstClr val="black">
                  <a:lumMod val="50000"/>
                  <a:lumOff val="50000"/>
                </a:prstClr>
              </a:solidFill>
              <a:latin typeface="Century Gothic" panose="020B0502020202020204" pitchFamily="34" charset="0"/>
            </a:endParaRPr>
          </a:p>
        </p:txBody>
      </p:sp>
      <p:cxnSp>
        <p:nvCxnSpPr>
          <p:cNvPr id="69" name="Straight Connector 68">
            <a:extLst>
              <a:ext uri="{FF2B5EF4-FFF2-40B4-BE49-F238E27FC236}">
                <a16:creationId xmlns:a16="http://schemas.microsoft.com/office/drawing/2014/main" id="{3FE4C8AC-856E-47A1-86C3-D3143F6DF56B}"/>
              </a:ext>
            </a:extLst>
          </p:cNvPr>
          <p:cNvCxnSpPr>
            <a:cxnSpLocks/>
          </p:cNvCxnSpPr>
          <p:nvPr/>
        </p:nvCxnSpPr>
        <p:spPr>
          <a:xfrm>
            <a:off x="1512493" y="1484784"/>
            <a:ext cx="2048865" cy="0"/>
          </a:xfrm>
          <a:prstGeom prst="line">
            <a:avLst/>
          </a:prstGeom>
          <a:ln w="19050">
            <a:solidFill>
              <a:srgbClr val="1C7CBB"/>
            </a:solidFill>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AC17817C-AF36-4468-94FC-44DCFF825290}"/>
              </a:ext>
            </a:extLst>
          </p:cNvPr>
          <p:cNvSpPr txBox="1"/>
          <p:nvPr/>
        </p:nvSpPr>
        <p:spPr>
          <a:xfrm>
            <a:off x="2457338" y="131812"/>
            <a:ext cx="727891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prstClr val="white">
                    <a:lumMod val="65000"/>
                  </a:prstClr>
                </a:solidFill>
                <a:effectLst/>
                <a:uLnTx/>
                <a:uFillTx/>
                <a:latin typeface="Tw Cen MT" panose="020B0602020104020603" pitchFamily="34" charset="0"/>
                <a:ea typeface="+mn-ea"/>
                <a:cs typeface="+mn-cs"/>
              </a:rPr>
              <a:t>FreD </a:t>
            </a:r>
            <a:r>
              <a:rPr kumimoji="0" lang="en-US" sz="4000" b="0" i="0" u="none" strike="noStrike" kern="1200" cap="none" spc="0" normalizeH="0" baseline="0" noProof="0" dirty="0" err="1" smtClean="0">
                <a:ln>
                  <a:noFill/>
                </a:ln>
                <a:solidFill>
                  <a:prstClr val="white">
                    <a:lumMod val="65000"/>
                  </a:prstClr>
                </a:solidFill>
                <a:effectLst/>
                <a:uLnTx/>
                <a:uFillTx/>
                <a:latin typeface="Tw Cen MT" panose="020B0602020104020603" pitchFamily="34" charset="0"/>
                <a:ea typeface="+mn-ea"/>
                <a:cs typeface="+mn-cs"/>
              </a:rPr>
              <a:t>Leitidee</a:t>
            </a:r>
            <a:endParaRPr kumimoji="0" lang="en-US" sz="4000" b="0" i="0" u="none" strike="noStrike" kern="1200" cap="none" spc="0" normalizeH="0" baseline="0" noProof="0" dirty="0">
              <a:ln>
                <a:noFill/>
              </a:ln>
              <a:solidFill>
                <a:prstClr val="white">
                  <a:lumMod val="65000"/>
                </a:prstClr>
              </a:solidFill>
              <a:effectLst/>
              <a:uLnTx/>
              <a:uFillTx/>
              <a:latin typeface="Tw Cen MT" panose="020B0602020104020603" pitchFamily="34" charset="0"/>
              <a:ea typeface="+mn-ea"/>
              <a:cs typeface="+mn-cs"/>
            </a:endParaRPr>
          </a:p>
        </p:txBody>
      </p:sp>
      <p:grpSp>
        <p:nvGrpSpPr>
          <p:cNvPr id="79" name="Group 78">
            <a:extLst>
              <a:ext uri="{FF2B5EF4-FFF2-40B4-BE49-F238E27FC236}">
                <a16:creationId xmlns:a16="http://schemas.microsoft.com/office/drawing/2014/main" id="{B347FCAE-CD51-47C1-A0E5-7FE287A79E42}"/>
              </a:ext>
            </a:extLst>
          </p:cNvPr>
          <p:cNvGrpSpPr/>
          <p:nvPr/>
        </p:nvGrpSpPr>
        <p:grpSpPr>
          <a:xfrm>
            <a:off x="5379551" y="878988"/>
            <a:ext cx="1434489" cy="190500"/>
            <a:chOff x="4679586" y="878988"/>
            <a:chExt cx="1434489" cy="190500"/>
          </a:xfrm>
        </p:grpSpPr>
        <p:sp>
          <p:nvSpPr>
            <p:cNvPr id="71" name="Oval 70">
              <a:extLst>
                <a:ext uri="{FF2B5EF4-FFF2-40B4-BE49-F238E27FC236}">
                  <a16:creationId xmlns:a16="http://schemas.microsoft.com/office/drawing/2014/main" id="{957F6F33-D335-4F37-A9F5-23DE49CB0B4A}"/>
                </a:ext>
              </a:extLst>
            </p:cNvPr>
            <p:cNvSpPr/>
            <p:nvPr/>
          </p:nvSpPr>
          <p:spPr>
            <a:xfrm>
              <a:off x="4679586" y="878988"/>
              <a:ext cx="190500" cy="190500"/>
            </a:xfrm>
            <a:prstGeom prst="ellipse">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Oval 73">
              <a:extLst>
                <a:ext uri="{FF2B5EF4-FFF2-40B4-BE49-F238E27FC236}">
                  <a16:creationId xmlns:a16="http://schemas.microsoft.com/office/drawing/2014/main" id="{9D3A95DB-0E0C-40A8-88F7-9DAC67B156F6}"/>
                </a:ext>
              </a:extLst>
            </p:cNvPr>
            <p:cNvSpPr/>
            <p:nvPr/>
          </p:nvSpPr>
          <p:spPr>
            <a:xfrm>
              <a:off x="4990736" y="878988"/>
              <a:ext cx="190500" cy="190500"/>
            </a:xfrm>
            <a:prstGeom prst="ellipse">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Oval 75">
              <a:extLst>
                <a:ext uri="{FF2B5EF4-FFF2-40B4-BE49-F238E27FC236}">
                  <a16:creationId xmlns:a16="http://schemas.microsoft.com/office/drawing/2014/main" id="{AD1EA8C3-D35D-4FB7-8D6B-858B4EE08256}"/>
                </a:ext>
              </a:extLst>
            </p:cNvPr>
            <p:cNvSpPr/>
            <p:nvPr/>
          </p:nvSpPr>
          <p:spPr>
            <a:xfrm>
              <a:off x="5301522" y="878988"/>
              <a:ext cx="190500" cy="190500"/>
            </a:xfrm>
            <a:prstGeom prst="ellipse">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Oval 76">
              <a:extLst>
                <a:ext uri="{FF2B5EF4-FFF2-40B4-BE49-F238E27FC236}">
                  <a16:creationId xmlns:a16="http://schemas.microsoft.com/office/drawing/2014/main" id="{FD4B96A9-29AD-4507-B1E8-D12C03BAD2C2}"/>
                </a:ext>
              </a:extLst>
            </p:cNvPr>
            <p:cNvSpPr/>
            <p:nvPr/>
          </p:nvSpPr>
          <p:spPr>
            <a:xfrm>
              <a:off x="5612308" y="878988"/>
              <a:ext cx="190500" cy="190500"/>
            </a:xfrm>
            <a:prstGeom prst="ellipse">
              <a:avLst/>
            </a:prstGeom>
            <a:solidFill>
              <a:srgbClr val="1C7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Oval 77">
              <a:extLst>
                <a:ext uri="{FF2B5EF4-FFF2-40B4-BE49-F238E27FC236}">
                  <a16:creationId xmlns:a16="http://schemas.microsoft.com/office/drawing/2014/main" id="{50AFA104-D1BD-427D-90C1-6CE47F2C7A56}"/>
                </a:ext>
              </a:extLst>
            </p:cNvPr>
            <p:cNvSpPr/>
            <p:nvPr/>
          </p:nvSpPr>
          <p:spPr>
            <a:xfrm>
              <a:off x="5923575" y="878988"/>
              <a:ext cx="190500" cy="1905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11912965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anim calcmode="lin" valueType="num">
                                      <p:cBhvr>
                                        <p:cTn id="8" dur="500" fill="hold"/>
                                        <p:tgtEl>
                                          <p:spTgt spid="52"/>
                                        </p:tgtEl>
                                        <p:attrNameLst>
                                          <p:attrName>ppt_x</p:attrName>
                                        </p:attrNameLst>
                                      </p:cBhvr>
                                      <p:tavLst>
                                        <p:tav tm="0">
                                          <p:val>
                                            <p:strVal val="#ppt_x"/>
                                          </p:val>
                                        </p:tav>
                                        <p:tav tm="100000">
                                          <p:val>
                                            <p:strVal val="#ppt_x"/>
                                          </p:val>
                                        </p:tav>
                                      </p:tavLst>
                                    </p:anim>
                                    <p:anim calcmode="lin" valueType="num">
                                      <p:cBhvr>
                                        <p:cTn id="9" dur="500" fill="hold"/>
                                        <p:tgtEl>
                                          <p:spTgt spid="5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69"/>
                                        </p:tgtEl>
                                        <p:attrNameLst>
                                          <p:attrName>style.visibility</p:attrName>
                                        </p:attrNameLst>
                                      </p:cBhvr>
                                      <p:to>
                                        <p:strVal val="visible"/>
                                      </p:to>
                                    </p:set>
                                    <p:animEffect transition="in" filter="wipe(left)">
                                      <p:cBhvr>
                                        <p:cTn id="13"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6E7E9"/>
        </a:solidFill>
        <a:effectLst/>
      </p:bgPr>
    </p:bg>
    <p:spTree>
      <p:nvGrpSpPr>
        <p:cNvPr id="1" name=""/>
        <p:cNvGrpSpPr/>
        <p:nvPr/>
      </p:nvGrpSpPr>
      <p:grpSpPr>
        <a:xfrm>
          <a:off x="0" y="0"/>
          <a:ext cx="0" cy="0"/>
          <a:chOff x="0" y="0"/>
          <a:chExt cx="0" cy="0"/>
        </a:xfrm>
      </p:grpSpPr>
      <p:sp>
        <p:nvSpPr>
          <p:cNvPr id="70" name="TextBox 69">
            <a:extLst>
              <a:ext uri="{FF2B5EF4-FFF2-40B4-BE49-F238E27FC236}">
                <a16:creationId xmlns:a16="http://schemas.microsoft.com/office/drawing/2014/main" id="{AC17817C-AF36-4468-94FC-44DCFF825290}"/>
              </a:ext>
            </a:extLst>
          </p:cNvPr>
          <p:cNvSpPr txBox="1"/>
          <p:nvPr/>
        </p:nvSpPr>
        <p:spPr>
          <a:xfrm>
            <a:off x="2457338" y="131812"/>
            <a:ext cx="7278915" cy="707886"/>
          </a:xfrm>
          <a:prstGeom prst="rect">
            <a:avLst/>
          </a:prstGeom>
          <a:noFill/>
        </p:spPr>
        <p:txBody>
          <a:bodyPr wrap="square" rtlCol="0">
            <a:spAutoFit/>
          </a:bodyPr>
          <a:lstStyle/>
          <a:p>
            <a:pPr algn="ctr" defTabSz="914400"/>
            <a:r>
              <a:rPr lang="en-US" sz="4000" dirty="0" smtClean="0">
                <a:solidFill>
                  <a:prstClr val="white">
                    <a:lumMod val="65000"/>
                  </a:prstClr>
                </a:solidFill>
                <a:latin typeface="Tw Cen MT" panose="020B0602020104020603" pitchFamily="34" charset="0"/>
              </a:rPr>
              <a:t>FRÜHINTERVENTION </a:t>
            </a:r>
            <a:r>
              <a:rPr lang="en-US" sz="4000" dirty="0" err="1" smtClean="0">
                <a:solidFill>
                  <a:prstClr val="white">
                    <a:lumMod val="65000"/>
                  </a:prstClr>
                </a:solidFill>
                <a:latin typeface="Tw Cen MT" panose="020B0602020104020603" pitchFamily="34" charset="0"/>
              </a:rPr>
              <a:t>im</a:t>
            </a:r>
            <a:r>
              <a:rPr lang="en-US" sz="4000" dirty="0" smtClean="0">
                <a:solidFill>
                  <a:prstClr val="white">
                    <a:lumMod val="65000"/>
                  </a:prstClr>
                </a:solidFill>
                <a:latin typeface="Tw Cen MT" panose="020B0602020104020603" pitchFamily="34" charset="0"/>
              </a:rPr>
              <a:t> </a:t>
            </a:r>
            <a:r>
              <a:rPr lang="en-US" sz="4000" dirty="0" err="1" smtClean="0">
                <a:solidFill>
                  <a:prstClr val="white">
                    <a:lumMod val="65000"/>
                  </a:prstClr>
                </a:solidFill>
                <a:latin typeface="Tw Cen MT" panose="020B0602020104020603" pitchFamily="34" charset="0"/>
              </a:rPr>
              <a:t>CanG</a:t>
            </a:r>
            <a:endParaRPr lang="en-US" sz="4000" dirty="0">
              <a:solidFill>
                <a:prstClr val="white">
                  <a:lumMod val="65000"/>
                </a:prstClr>
              </a:solidFill>
              <a:latin typeface="Tw Cen MT" panose="020B0602020104020603" pitchFamily="34" charset="0"/>
            </a:endParaRPr>
          </a:p>
        </p:txBody>
      </p:sp>
      <p:grpSp>
        <p:nvGrpSpPr>
          <p:cNvPr id="79" name="Group 78">
            <a:extLst>
              <a:ext uri="{FF2B5EF4-FFF2-40B4-BE49-F238E27FC236}">
                <a16:creationId xmlns:a16="http://schemas.microsoft.com/office/drawing/2014/main" id="{B347FCAE-CD51-47C1-A0E5-7FE287A79E42}"/>
              </a:ext>
            </a:extLst>
          </p:cNvPr>
          <p:cNvGrpSpPr/>
          <p:nvPr/>
        </p:nvGrpSpPr>
        <p:grpSpPr>
          <a:xfrm>
            <a:off x="5379551" y="878988"/>
            <a:ext cx="1434489" cy="190500"/>
            <a:chOff x="4679586" y="878988"/>
            <a:chExt cx="1434489" cy="190500"/>
          </a:xfrm>
        </p:grpSpPr>
        <p:sp>
          <p:nvSpPr>
            <p:cNvPr id="71" name="Oval 70">
              <a:extLst>
                <a:ext uri="{FF2B5EF4-FFF2-40B4-BE49-F238E27FC236}">
                  <a16:creationId xmlns:a16="http://schemas.microsoft.com/office/drawing/2014/main" id="{957F6F33-D335-4F37-A9F5-23DE49CB0B4A}"/>
                </a:ext>
              </a:extLst>
            </p:cNvPr>
            <p:cNvSpPr/>
            <p:nvPr/>
          </p:nvSpPr>
          <p:spPr>
            <a:xfrm>
              <a:off x="4679586" y="878988"/>
              <a:ext cx="190500" cy="190500"/>
            </a:xfrm>
            <a:prstGeom prst="ellipse">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74" name="Oval 73">
              <a:extLst>
                <a:ext uri="{FF2B5EF4-FFF2-40B4-BE49-F238E27FC236}">
                  <a16:creationId xmlns:a16="http://schemas.microsoft.com/office/drawing/2014/main" id="{9D3A95DB-0E0C-40A8-88F7-9DAC67B156F6}"/>
                </a:ext>
              </a:extLst>
            </p:cNvPr>
            <p:cNvSpPr/>
            <p:nvPr/>
          </p:nvSpPr>
          <p:spPr>
            <a:xfrm>
              <a:off x="4990736" y="878988"/>
              <a:ext cx="190500" cy="190500"/>
            </a:xfrm>
            <a:prstGeom prst="ellipse">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76" name="Oval 75">
              <a:extLst>
                <a:ext uri="{FF2B5EF4-FFF2-40B4-BE49-F238E27FC236}">
                  <a16:creationId xmlns:a16="http://schemas.microsoft.com/office/drawing/2014/main" id="{AD1EA8C3-D35D-4FB7-8D6B-858B4EE08256}"/>
                </a:ext>
              </a:extLst>
            </p:cNvPr>
            <p:cNvSpPr/>
            <p:nvPr/>
          </p:nvSpPr>
          <p:spPr>
            <a:xfrm>
              <a:off x="5301522" y="878988"/>
              <a:ext cx="190500" cy="190500"/>
            </a:xfrm>
            <a:prstGeom prst="ellipse">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77" name="Oval 76">
              <a:extLst>
                <a:ext uri="{FF2B5EF4-FFF2-40B4-BE49-F238E27FC236}">
                  <a16:creationId xmlns:a16="http://schemas.microsoft.com/office/drawing/2014/main" id="{FD4B96A9-29AD-4507-B1E8-D12C03BAD2C2}"/>
                </a:ext>
              </a:extLst>
            </p:cNvPr>
            <p:cNvSpPr/>
            <p:nvPr/>
          </p:nvSpPr>
          <p:spPr>
            <a:xfrm>
              <a:off x="5612308" y="878988"/>
              <a:ext cx="190500" cy="190500"/>
            </a:xfrm>
            <a:prstGeom prst="ellipse">
              <a:avLst/>
            </a:prstGeom>
            <a:solidFill>
              <a:srgbClr val="1C7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78" name="Oval 77">
              <a:extLst>
                <a:ext uri="{FF2B5EF4-FFF2-40B4-BE49-F238E27FC236}">
                  <a16:creationId xmlns:a16="http://schemas.microsoft.com/office/drawing/2014/main" id="{50AFA104-D1BD-427D-90C1-6CE47F2C7A56}"/>
                </a:ext>
              </a:extLst>
            </p:cNvPr>
            <p:cNvSpPr/>
            <p:nvPr/>
          </p:nvSpPr>
          <p:spPr>
            <a:xfrm>
              <a:off x="5923575" y="878988"/>
              <a:ext cx="190500" cy="1905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grpSp>
      <p:pic>
        <p:nvPicPr>
          <p:cNvPr id="11" name="Grafik 10"/>
          <p:cNvPicPr>
            <a:picLocks noChangeAspect="1"/>
          </p:cNvPicPr>
          <p:nvPr/>
        </p:nvPicPr>
        <p:blipFill>
          <a:blip r:embed="rId2"/>
          <a:stretch>
            <a:fillRect/>
          </a:stretch>
        </p:blipFill>
        <p:spPr>
          <a:xfrm>
            <a:off x="3185000" y="1484784"/>
            <a:ext cx="5823474" cy="4812711"/>
          </a:xfrm>
          <a:prstGeom prst="rect">
            <a:avLst/>
          </a:prstGeom>
        </p:spPr>
      </p:pic>
    </p:spTree>
    <p:extLst>
      <p:ext uri="{BB962C8B-B14F-4D97-AF65-F5344CB8AC3E}">
        <p14:creationId xmlns:p14="http://schemas.microsoft.com/office/powerpoint/2010/main" val="1163119630"/>
      </p:ext>
    </p:extLst>
  </p:cSld>
  <p:clrMapOvr>
    <a:masterClrMapping/>
  </p:clrMapOvr>
  <p:transition spd="slow">
    <p:push/>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6E7E9"/>
        </a:solidFill>
        <a:effectLst/>
      </p:bgPr>
    </p:bg>
    <p:spTree>
      <p:nvGrpSpPr>
        <p:cNvPr id="1" name=""/>
        <p:cNvGrpSpPr/>
        <p:nvPr/>
      </p:nvGrpSpPr>
      <p:grpSpPr>
        <a:xfrm>
          <a:off x="0" y="0"/>
          <a:ext cx="0" cy="0"/>
          <a:chOff x="0" y="0"/>
          <a:chExt cx="0" cy="0"/>
        </a:xfrm>
      </p:grpSpPr>
      <p:sp>
        <p:nvSpPr>
          <p:cNvPr id="70" name="TextBox 69">
            <a:extLst>
              <a:ext uri="{FF2B5EF4-FFF2-40B4-BE49-F238E27FC236}">
                <a16:creationId xmlns:a16="http://schemas.microsoft.com/office/drawing/2014/main" id="{AC17817C-AF36-4468-94FC-44DCFF825290}"/>
              </a:ext>
            </a:extLst>
          </p:cNvPr>
          <p:cNvSpPr txBox="1"/>
          <p:nvPr/>
        </p:nvSpPr>
        <p:spPr>
          <a:xfrm>
            <a:off x="2457338" y="131812"/>
            <a:ext cx="7278915" cy="707886"/>
          </a:xfrm>
          <a:prstGeom prst="rect">
            <a:avLst/>
          </a:prstGeom>
          <a:noFill/>
        </p:spPr>
        <p:txBody>
          <a:bodyPr wrap="square" rtlCol="0">
            <a:spAutoFit/>
          </a:bodyPr>
          <a:lstStyle/>
          <a:p>
            <a:pPr algn="ctr" defTabSz="914400"/>
            <a:r>
              <a:rPr lang="en-US" sz="4000" dirty="0" smtClean="0">
                <a:solidFill>
                  <a:prstClr val="white">
                    <a:lumMod val="65000"/>
                  </a:prstClr>
                </a:solidFill>
                <a:latin typeface="Tw Cen MT" panose="020B0602020104020603" pitchFamily="34" charset="0"/>
              </a:rPr>
              <a:t>SUCHTPRÄVENTION IM </a:t>
            </a:r>
            <a:r>
              <a:rPr lang="en-US" sz="4000" dirty="0" err="1" smtClean="0">
                <a:solidFill>
                  <a:prstClr val="white">
                    <a:lumMod val="65000"/>
                  </a:prstClr>
                </a:solidFill>
                <a:latin typeface="Tw Cen MT" panose="020B0602020104020603" pitchFamily="34" charset="0"/>
              </a:rPr>
              <a:t>CanG</a:t>
            </a:r>
            <a:endParaRPr lang="en-US" sz="4000" dirty="0">
              <a:solidFill>
                <a:prstClr val="white">
                  <a:lumMod val="65000"/>
                </a:prstClr>
              </a:solidFill>
              <a:latin typeface="Tw Cen MT" panose="020B0602020104020603" pitchFamily="34" charset="0"/>
            </a:endParaRPr>
          </a:p>
        </p:txBody>
      </p:sp>
      <p:grpSp>
        <p:nvGrpSpPr>
          <p:cNvPr id="79" name="Group 78">
            <a:extLst>
              <a:ext uri="{FF2B5EF4-FFF2-40B4-BE49-F238E27FC236}">
                <a16:creationId xmlns:a16="http://schemas.microsoft.com/office/drawing/2014/main" id="{B347FCAE-CD51-47C1-A0E5-7FE287A79E42}"/>
              </a:ext>
            </a:extLst>
          </p:cNvPr>
          <p:cNvGrpSpPr/>
          <p:nvPr/>
        </p:nvGrpSpPr>
        <p:grpSpPr>
          <a:xfrm>
            <a:off x="5379551" y="878988"/>
            <a:ext cx="1434489" cy="190500"/>
            <a:chOff x="4679586" y="878988"/>
            <a:chExt cx="1434489" cy="190500"/>
          </a:xfrm>
        </p:grpSpPr>
        <p:sp>
          <p:nvSpPr>
            <p:cNvPr id="71" name="Oval 70">
              <a:extLst>
                <a:ext uri="{FF2B5EF4-FFF2-40B4-BE49-F238E27FC236}">
                  <a16:creationId xmlns:a16="http://schemas.microsoft.com/office/drawing/2014/main" id="{957F6F33-D335-4F37-A9F5-23DE49CB0B4A}"/>
                </a:ext>
              </a:extLst>
            </p:cNvPr>
            <p:cNvSpPr/>
            <p:nvPr/>
          </p:nvSpPr>
          <p:spPr>
            <a:xfrm>
              <a:off x="4679586" y="878988"/>
              <a:ext cx="190500" cy="190500"/>
            </a:xfrm>
            <a:prstGeom prst="ellipse">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74" name="Oval 73">
              <a:extLst>
                <a:ext uri="{FF2B5EF4-FFF2-40B4-BE49-F238E27FC236}">
                  <a16:creationId xmlns:a16="http://schemas.microsoft.com/office/drawing/2014/main" id="{9D3A95DB-0E0C-40A8-88F7-9DAC67B156F6}"/>
                </a:ext>
              </a:extLst>
            </p:cNvPr>
            <p:cNvSpPr/>
            <p:nvPr/>
          </p:nvSpPr>
          <p:spPr>
            <a:xfrm>
              <a:off x="4990736" y="878988"/>
              <a:ext cx="190500" cy="190500"/>
            </a:xfrm>
            <a:prstGeom prst="ellipse">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76" name="Oval 75">
              <a:extLst>
                <a:ext uri="{FF2B5EF4-FFF2-40B4-BE49-F238E27FC236}">
                  <a16:creationId xmlns:a16="http://schemas.microsoft.com/office/drawing/2014/main" id="{AD1EA8C3-D35D-4FB7-8D6B-858B4EE08256}"/>
                </a:ext>
              </a:extLst>
            </p:cNvPr>
            <p:cNvSpPr/>
            <p:nvPr/>
          </p:nvSpPr>
          <p:spPr>
            <a:xfrm>
              <a:off x="5301522" y="878988"/>
              <a:ext cx="190500" cy="190500"/>
            </a:xfrm>
            <a:prstGeom prst="ellipse">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77" name="Oval 76">
              <a:extLst>
                <a:ext uri="{FF2B5EF4-FFF2-40B4-BE49-F238E27FC236}">
                  <a16:creationId xmlns:a16="http://schemas.microsoft.com/office/drawing/2014/main" id="{FD4B96A9-29AD-4507-B1E8-D12C03BAD2C2}"/>
                </a:ext>
              </a:extLst>
            </p:cNvPr>
            <p:cNvSpPr/>
            <p:nvPr/>
          </p:nvSpPr>
          <p:spPr>
            <a:xfrm>
              <a:off x="5612308" y="878988"/>
              <a:ext cx="190500" cy="190500"/>
            </a:xfrm>
            <a:prstGeom prst="ellipse">
              <a:avLst/>
            </a:prstGeom>
            <a:solidFill>
              <a:srgbClr val="1C7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78" name="Oval 77">
              <a:extLst>
                <a:ext uri="{FF2B5EF4-FFF2-40B4-BE49-F238E27FC236}">
                  <a16:creationId xmlns:a16="http://schemas.microsoft.com/office/drawing/2014/main" id="{50AFA104-D1BD-427D-90C1-6CE47F2C7A56}"/>
                </a:ext>
              </a:extLst>
            </p:cNvPr>
            <p:cNvSpPr/>
            <p:nvPr/>
          </p:nvSpPr>
          <p:spPr>
            <a:xfrm>
              <a:off x="5923575" y="878988"/>
              <a:ext cx="190500" cy="1905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grpSp>
      <p:sp>
        <p:nvSpPr>
          <p:cNvPr id="10" name="Rechteck 9"/>
          <p:cNvSpPr/>
          <p:nvPr/>
        </p:nvSpPr>
        <p:spPr>
          <a:xfrm>
            <a:off x="-57568" y="-215972"/>
            <a:ext cx="3504506"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de-DE"/>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de-DE" dirty="0" smtClean="0"/>
              <a:t>W</a:t>
            </a:r>
          </a:p>
          <a:p>
            <a:pPr algn="ctr"/>
            <a:r>
              <a:rPr lang="de-DE" dirty="0" smtClean="0">
                <a:ln w="0"/>
                <a:solidFill>
                  <a:schemeClr val="tx1"/>
                </a:solidFill>
                <a:effectLst>
                  <a:outerShdw blurRad="38100" dist="19050" dir="2700000" algn="tl" rotWithShape="0">
                    <a:schemeClr val="dk1">
                      <a:alpha val="40000"/>
                    </a:schemeClr>
                  </a:outerShdw>
                </a:effectLst>
              </a:rPr>
              <a:t>Der „neue“ Ablauf nach dem </a:t>
            </a:r>
            <a:r>
              <a:rPr lang="de-DE" dirty="0" err="1" smtClean="0">
                <a:ln w="0"/>
                <a:solidFill>
                  <a:schemeClr val="tx1"/>
                </a:solidFill>
                <a:effectLst>
                  <a:outerShdw blurRad="38100" dist="19050" dir="2700000" algn="tl" rotWithShape="0">
                    <a:schemeClr val="dk1">
                      <a:alpha val="40000"/>
                    </a:schemeClr>
                  </a:outerShdw>
                </a:effectLst>
              </a:rPr>
              <a:t>CanG</a:t>
            </a:r>
            <a:r>
              <a:rPr lang="de-DE" dirty="0" smtClean="0">
                <a:ln w="0"/>
                <a:solidFill>
                  <a:schemeClr val="tx1"/>
                </a:solidFill>
                <a:effectLst>
                  <a:outerShdw blurRad="38100" dist="19050" dir="2700000" algn="tl" rotWithShape="0">
                    <a:schemeClr val="dk1">
                      <a:alpha val="40000"/>
                    </a:schemeClr>
                  </a:outerShdw>
                </a:effectLst>
              </a:rPr>
              <a:t>!?</a:t>
            </a:r>
            <a:endParaRPr lang="de-DE" dirty="0"/>
          </a:p>
        </p:txBody>
      </p:sp>
      <p:pic>
        <p:nvPicPr>
          <p:cNvPr id="12" name="Grafik 11"/>
          <p:cNvPicPr>
            <a:picLocks noChangeAspect="1"/>
          </p:cNvPicPr>
          <p:nvPr/>
        </p:nvPicPr>
        <p:blipFill>
          <a:blip r:embed="rId2"/>
          <a:stretch>
            <a:fillRect/>
          </a:stretch>
        </p:blipFill>
        <p:spPr>
          <a:xfrm>
            <a:off x="3411408" y="-197684"/>
            <a:ext cx="8798847" cy="7271657"/>
          </a:xfrm>
          <a:prstGeom prst="rect">
            <a:avLst/>
          </a:prstGeom>
        </p:spPr>
      </p:pic>
      <p:sp>
        <p:nvSpPr>
          <p:cNvPr id="13" name="Ellipse 12"/>
          <p:cNvSpPr/>
          <p:nvPr/>
        </p:nvSpPr>
        <p:spPr>
          <a:xfrm>
            <a:off x="7824430" y="5373268"/>
            <a:ext cx="1296144" cy="126876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de-DE"/>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de-DE" sz="1400" dirty="0" err="1" smtClean="0"/>
              <a:t>Alex:a</a:t>
            </a:r>
            <a:r>
              <a:rPr lang="de-DE" sz="1400" dirty="0" smtClean="0"/>
              <a:t> wird erwischt</a:t>
            </a:r>
            <a:endParaRPr lang="de-DE" sz="1400" dirty="0"/>
          </a:p>
        </p:txBody>
      </p:sp>
      <p:sp>
        <p:nvSpPr>
          <p:cNvPr id="14" name="Ellipse 13"/>
          <p:cNvSpPr/>
          <p:nvPr/>
        </p:nvSpPr>
        <p:spPr>
          <a:xfrm>
            <a:off x="6089408" y="4808604"/>
            <a:ext cx="1296144" cy="126876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de-DE"/>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de-DE" sz="1100" dirty="0" smtClean="0"/>
              <a:t>Polizei </a:t>
            </a:r>
            <a:r>
              <a:rPr lang="de-DE" sz="1100" dirty="0" smtClean="0">
                <a:solidFill>
                  <a:srgbClr val="FF0000"/>
                </a:solidFill>
              </a:rPr>
              <a:t>schätzt die Situation ein.</a:t>
            </a:r>
            <a:endParaRPr lang="de-DE" sz="1100" dirty="0">
              <a:solidFill>
                <a:srgbClr val="FF0000"/>
              </a:solidFill>
            </a:endParaRPr>
          </a:p>
        </p:txBody>
      </p:sp>
      <p:sp>
        <p:nvSpPr>
          <p:cNvPr id="15" name="Ellipse 14"/>
          <p:cNvSpPr/>
          <p:nvPr/>
        </p:nvSpPr>
        <p:spPr>
          <a:xfrm>
            <a:off x="3513598" y="3438144"/>
            <a:ext cx="1296144" cy="126876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de-DE"/>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de-DE" sz="1100" dirty="0" smtClean="0"/>
              <a:t>Polizei motiviert und informiert Eltern</a:t>
            </a:r>
            <a:endParaRPr lang="de-DE" sz="1100" dirty="0"/>
          </a:p>
        </p:txBody>
      </p:sp>
      <p:sp>
        <p:nvSpPr>
          <p:cNvPr id="16" name="Ellipse 15"/>
          <p:cNvSpPr/>
          <p:nvPr/>
        </p:nvSpPr>
        <p:spPr>
          <a:xfrm>
            <a:off x="5224582" y="1575132"/>
            <a:ext cx="1296144" cy="126876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de-DE"/>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de-DE" sz="1100" dirty="0" err="1" smtClean="0"/>
              <a:t>Alex:a</a:t>
            </a:r>
            <a:r>
              <a:rPr lang="de-DE" sz="1100" dirty="0" smtClean="0"/>
              <a:t> ruft bei FreD an</a:t>
            </a:r>
            <a:endParaRPr lang="de-DE" sz="1100" dirty="0"/>
          </a:p>
        </p:txBody>
      </p:sp>
      <p:sp>
        <p:nvSpPr>
          <p:cNvPr id="17" name="Ellipse 16"/>
          <p:cNvSpPr/>
          <p:nvPr/>
        </p:nvSpPr>
        <p:spPr>
          <a:xfrm>
            <a:off x="7162672" y="3891984"/>
            <a:ext cx="1296144" cy="126876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de-DE"/>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de-DE" sz="1100" dirty="0" smtClean="0"/>
              <a:t>Daten gehen an das JA </a:t>
            </a:r>
            <a:endParaRPr lang="de-DE" sz="1100" dirty="0"/>
          </a:p>
        </p:txBody>
      </p:sp>
      <p:sp>
        <p:nvSpPr>
          <p:cNvPr id="18" name="Ellipse 17"/>
          <p:cNvSpPr/>
          <p:nvPr/>
        </p:nvSpPr>
        <p:spPr>
          <a:xfrm>
            <a:off x="8145802" y="2411852"/>
            <a:ext cx="1296144" cy="126876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de-DE"/>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de-DE" sz="1100" dirty="0" smtClean="0"/>
              <a:t>JA: Gespräch mit </a:t>
            </a:r>
            <a:r>
              <a:rPr lang="de-DE" sz="1100" dirty="0" err="1" smtClean="0"/>
              <a:t>Alex:a</a:t>
            </a:r>
            <a:r>
              <a:rPr lang="de-DE" sz="1100" dirty="0" smtClean="0"/>
              <a:t> und den Eltern</a:t>
            </a:r>
            <a:endParaRPr lang="de-DE" sz="1100" dirty="0"/>
          </a:p>
        </p:txBody>
      </p:sp>
      <p:sp>
        <p:nvSpPr>
          <p:cNvPr id="19" name="Ellipse 18"/>
          <p:cNvSpPr/>
          <p:nvPr/>
        </p:nvSpPr>
        <p:spPr>
          <a:xfrm>
            <a:off x="7153528" y="954444"/>
            <a:ext cx="1296144" cy="126876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de-DE"/>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de-DE" sz="1050" dirty="0" smtClean="0"/>
              <a:t>JA gibt Empfehlung weiter</a:t>
            </a:r>
            <a:endParaRPr lang="de-DE" sz="1050" dirty="0"/>
          </a:p>
        </p:txBody>
      </p:sp>
      <p:sp>
        <p:nvSpPr>
          <p:cNvPr id="20" name="Ellipse 19"/>
          <p:cNvSpPr/>
          <p:nvPr/>
        </p:nvSpPr>
        <p:spPr>
          <a:xfrm>
            <a:off x="10648742" y="1523696"/>
            <a:ext cx="1296144" cy="126876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de-DE"/>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de-DE" sz="1100" dirty="0" smtClean="0"/>
              <a:t>Verwaltungsverfahren wird eingestellt</a:t>
            </a:r>
            <a:endParaRPr lang="de-DE" sz="1100" dirty="0"/>
          </a:p>
        </p:txBody>
      </p:sp>
      <p:cxnSp>
        <p:nvCxnSpPr>
          <p:cNvPr id="21" name="Gekrümmter Verbinder 20"/>
          <p:cNvCxnSpPr>
            <a:stCxn id="14" idx="3"/>
            <a:endCxn id="15" idx="4"/>
          </p:cNvCxnSpPr>
          <p:nvPr/>
        </p:nvCxnSpPr>
        <p:spPr>
          <a:xfrm rot="5400000" flipH="1">
            <a:off x="4628120" y="4240454"/>
            <a:ext cx="1184654" cy="2117554"/>
          </a:xfrm>
          <a:prstGeom prst="curvedConnector3">
            <a:avLst>
              <a:gd name="adj1" fmla="val -34981"/>
            </a:avLst>
          </a:prstGeom>
          <a:ln>
            <a:tailEnd type="triangle"/>
          </a:ln>
        </p:spPr>
        <p:style>
          <a:lnRef idx="2">
            <a:schemeClr val="accent1"/>
          </a:lnRef>
          <a:fillRef idx="0">
            <a:schemeClr val="accent1"/>
          </a:fillRef>
          <a:effectRef idx="1">
            <a:schemeClr val="accent1"/>
          </a:effectRef>
          <a:fontRef idx="minor">
            <a:schemeClr val="tx1"/>
          </a:fontRef>
        </p:style>
      </p:cxnSp>
      <p:sp>
        <p:nvSpPr>
          <p:cNvPr id="22" name="Ellipse 21"/>
          <p:cNvSpPr/>
          <p:nvPr/>
        </p:nvSpPr>
        <p:spPr>
          <a:xfrm>
            <a:off x="5035702" y="3341416"/>
            <a:ext cx="1296144" cy="126876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de-DE"/>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de-DE" sz="1100" dirty="0" smtClean="0"/>
              <a:t>Polizei informiert Eltern </a:t>
            </a:r>
            <a:r>
              <a:rPr lang="de-DE" sz="1100" dirty="0" smtClean="0">
                <a:solidFill>
                  <a:srgbClr val="FF0000"/>
                </a:solidFill>
              </a:rPr>
              <a:t>und das JA bei KWG</a:t>
            </a:r>
            <a:endParaRPr lang="de-DE" sz="1100" dirty="0">
              <a:solidFill>
                <a:srgbClr val="FF0000"/>
              </a:solidFill>
            </a:endParaRPr>
          </a:p>
        </p:txBody>
      </p:sp>
      <p:cxnSp>
        <p:nvCxnSpPr>
          <p:cNvPr id="23" name="Gekrümmter Verbinder 22"/>
          <p:cNvCxnSpPr>
            <a:stCxn id="15" idx="0"/>
            <a:endCxn id="16" idx="2"/>
          </p:cNvCxnSpPr>
          <p:nvPr/>
        </p:nvCxnSpPr>
        <p:spPr>
          <a:xfrm rot="5400000" flipH="1" flipV="1">
            <a:off x="4078810" y="2292372"/>
            <a:ext cx="1228632" cy="1062912"/>
          </a:xfrm>
          <a:prstGeom prst="curvedConnector2">
            <a:avLst/>
          </a:prstGeom>
          <a:ln>
            <a:tailEnd type="triangle"/>
          </a:ln>
        </p:spPr>
        <p:style>
          <a:lnRef idx="2">
            <a:schemeClr val="accent1"/>
          </a:lnRef>
          <a:fillRef idx="0">
            <a:schemeClr val="accent1"/>
          </a:fillRef>
          <a:effectRef idx="1">
            <a:schemeClr val="accent1"/>
          </a:effectRef>
          <a:fontRef idx="minor">
            <a:schemeClr val="tx1"/>
          </a:fontRef>
        </p:style>
      </p:cxnSp>
      <p:sp>
        <p:nvSpPr>
          <p:cNvPr id="24" name="Ellipse 23"/>
          <p:cNvSpPr/>
          <p:nvPr/>
        </p:nvSpPr>
        <p:spPr>
          <a:xfrm>
            <a:off x="2386152" y="1431116"/>
            <a:ext cx="1296144" cy="126876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de-DE"/>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de-DE" sz="1100" dirty="0" smtClean="0">
                <a:solidFill>
                  <a:srgbClr val="FF0000"/>
                </a:solidFill>
              </a:rPr>
              <a:t>Eltern fragen FreD für sich an. </a:t>
            </a:r>
            <a:endParaRPr lang="de-DE" sz="1100" dirty="0">
              <a:solidFill>
                <a:srgbClr val="FF0000"/>
              </a:solidFill>
            </a:endParaRPr>
          </a:p>
        </p:txBody>
      </p:sp>
      <p:cxnSp>
        <p:nvCxnSpPr>
          <p:cNvPr id="25" name="Gekrümmter Verbinder 24"/>
          <p:cNvCxnSpPr>
            <a:stCxn id="15" idx="1"/>
            <a:endCxn id="24" idx="4"/>
          </p:cNvCxnSpPr>
          <p:nvPr/>
        </p:nvCxnSpPr>
        <p:spPr>
          <a:xfrm rot="16200000" flipV="1">
            <a:off x="2906782" y="2827318"/>
            <a:ext cx="924074" cy="669190"/>
          </a:xfrm>
          <a:prstGeom prst="curvedConnector3">
            <a:avLst/>
          </a:prstGeom>
          <a:ln>
            <a:tailEnd type="triangle"/>
          </a:ln>
        </p:spPr>
        <p:style>
          <a:lnRef idx="2">
            <a:schemeClr val="accent1"/>
          </a:lnRef>
          <a:fillRef idx="0">
            <a:schemeClr val="accent1"/>
          </a:fillRef>
          <a:effectRef idx="1">
            <a:schemeClr val="accent1"/>
          </a:effectRef>
          <a:fontRef idx="minor">
            <a:schemeClr val="tx1"/>
          </a:fontRef>
        </p:style>
      </p:cxnSp>
      <p:sp>
        <p:nvSpPr>
          <p:cNvPr id="26" name="Ellipse 25"/>
          <p:cNvSpPr/>
          <p:nvPr/>
        </p:nvSpPr>
        <p:spPr>
          <a:xfrm>
            <a:off x="3704307" y="254936"/>
            <a:ext cx="1296144" cy="1268760"/>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defPPr>
              <a:defRPr lang="de-DE"/>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de-DE" sz="1050" dirty="0" smtClean="0"/>
              <a:t>Umgang mit der Nicht-Teilnahme offen?</a:t>
            </a:r>
            <a:endParaRPr lang="de-DE" sz="1050" dirty="0"/>
          </a:p>
        </p:txBody>
      </p:sp>
      <p:cxnSp>
        <p:nvCxnSpPr>
          <p:cNvPr id="27" name="Gekrümmter Verbinder 26"/>
          <p:cNvCxnSpPr>
            <a:endCxn id="26" idx="5"/>
          </p:cNvCxnSpPr>
          <p:nvPr/>
        </p:nvCxnSpPr>
        <p:spPr>
          <a:xfrm rot="5400000" flipH="1" flipV="1">
            <a:off x="3318497" y="1964294"/>
            <a:ext cx="2118542" cy="865734"/>
          </a:xfrm>
          <a:prstGeom prst="curved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sp>
        <p:nvSpPr>
          <p:cNvPr id="28" name="Rechteck 27"/>
          <p:cNvSpPr/>
          <p:nvPr/>
        </p:nvSpPr>
        <p:spPr>
          <a:xfrm>
            <a:off x="5312150" y="2792456"/>
            <a:ext cx="360040" cy="54896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de-DE"/>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de-DE"/>
          </a:p>
        </p:txBody>
      </p:sp>
    </p:spTree>
    <p:extLst>
      <p:ext uri="{BB962C8B-B14F-4D97-AF65-F5344CB8AC3E}">
        <p14:creationId xmlns:p14="http://schemas.microsoft.com/office/powerpoint/2010/main" val="4002314792"/>
      </p:ext>
    </p:extLst>
  </p:cSld>
  <p:clrMapOvr>
    <a:masterClrMapping/>
  </p:clrMapOvr>
  <p:transition spd="slow">
    <p:push/>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6E7E9"/>
        </a:solidFill>
        <a:effectLst/>
      </p:bgPr>
    </p:bg>
    <p:spTree>
      <p:nvGrpSpPr>
        <p:cNvPr id="1" name=""/>
        <p:cNvGrpSpPr/>
        <p:nvPr/>
      </p:nvGrpSpPr>
      <p:grpSpPr>
        <a:xfrm>
          <a:off x="0" y="0"/>
          <a:ext cx="0" cy="0"/>
          <a:chOff x="0" y="0"/>
          <a:chExt cx="0" cy="0"/>
        </a:xfrm>
      </p:grpSpPr>
      <p:sp>
        <p:nvSpPr>
          <p:cNvPr id="52" name="TextBox 51">
            <a:extLst>
              <a:ext uri="{FF2B5EF4-FFF2-40B4-BE49-F238E27FC236}">
                <a16:creationId xmlns:a16="http://schemas.microsoft.com/office/drawing/2014/main" id="{44337E62-7F21-4CD3-9B0D-507A64DF7728}"/>
              </a:ext>
            </a:extLst>
          </p:cNvPr>
          <p:cNvSpPr txBox="1"/>
          <p:nvPr/>
        </p:nvSpPr>
        <p:spPr>
          <a:xfrm>
            <a:off x="478806" y="1525196"/>
            <a:ext cx="10658548" cy="4893647"/>
          </a:xfrm>
          <a:prstGeom prst="rect">
            <a:avLst/>
          </a:prstGeom>
          <a:noFill/>
        </p:spPr>
        <p:txBody>
          <a:bodyPr wrap="square" rtlCol="0">
            <a:spAutoFit/>
          </a:bodyPr>
          <a:lstStyle/>
          <a:p>
            <a:pPr lvl="0" defTabSz="914400">
              <a:lnSpc>
                <a:spcPct val="150000"/>
              </a:lnSpc>
            </a:pPr>
            <a:endParaRPr lang="de-DE" sz="1600" b="1" dirty="0" smtClean="0">
              <a:solidFill>
                <a:prstClr val="black">
                  <a:lumMod val="50000"/>
                  <a:lumOff val="50000"/>
                </a:prstClr>
              </a:solidFill>
              <a:latin typeface="Century Gothic" panose="020B0502020202020204" pitchFamily="34" charset="0"/>
            </a:endParaRPr>
          </a:p>
          <a:p>
            <a:pPr lvl="0" defTabSz="914400">
              <a:lnSpc>
                <a:spcPct val="150000"/>
              </a:lnSpc>
            </a:pPr>
            <a:r>
              <a:rPr lang="de-DE" sz="1600" b="1" dirty="0" smtClean="0">
                <a:solidFill>
                  <a:prstClr val="black">
                    <a:lumMod val="50000"/>
                    <a:lumOff val="50000"/>
                  </a:prstClr>
                </a:solidFill>
                <a:latin typeface="Century Gothic" panose="020B0502020202020204" pitchFamily="34" charset="0"/>
              </a:rPr>
              <a:t>Aufbau </a:t>
            </a:r>
            <a:r>
              <a:rPr lang="de-DE" sz="1600" b="1" dirty="0">
                <a:solidFill>
                  <a:prstClr val="black">
                    <a:lumMod val="50000"/>
                    <a:lumOff val="50000"/>
                  </a:prstClr>
                </a:solidFill>
                <a:latin typeface="Century Gothic" panose="020B0502020202020204" pitchFamily="34" charset="0"/>
              </a:rPr>
              <a:t>stabiler Kooperationsstrukturen zwischen dem FreD-Anbieter und den Institutionen, bei denen junge, Drogen oder Alkohol konsumierenden Menschen mit ihrem Konsum auffallen</a:t>
            </a:r>
          </a:p>
          <a:p>
            <a:pPr lvl="0" defTabSz="914400">
              <a:lnSpc>
                <a:spcPct val="150000"/>
              </a:lnSpc>
            </a:pPr>
            <a:endParaRPr lang="de-DE" sz="1600" b="1" dirty="0" smtClean="0">
              <a:solidFill>
                <a:prstClr val="black">
                  <a:lumMod val="50000"/>
                  <a:lumOff val="50000"/>
                </a:prstClr>
              </a:solidFill>
              <a:latin typeface="Century Gothic" panose="020B0502020202020204" pitchFamily="34" charset="0"/>
            </a:endParaRPr>
          </a:p>
          <a:p>
            <a:pPr lvl="0" defTabSz="914400">
              <a:lnSpc>
                <a:spcPct val="150000"/>
              </a:lnSpc>
            </a:pPr>
            <a:r>
              <a:rPr lang="de-DE" sz="1600" b="1" dirty="0">
                <a:solidFill>
                  <a:prstClr val="black">
                    <a:lumMod val="50000"/>
                    <a:lumOff val="50000"/>
                  </a:prstClr>
                </a:solidFill>
                <a:latin typeface="Century Gothic" panose="020B0502020202020204" pitchFamily="34" charset="0"/>
              </a:rPr>
              <a:t>Frühen Zugang zu riskant Rauschmittel konsumierenden jungen Menschen erlangen</a:t>
            </a:r>
          </a:p>
          <a:p>
            <a:pPr lvl="0" defTabSz="914400">
              <a:lnSpc>
                <a:spcPct val="150000"/>
              </a:lnSpc>
            </a:pPr>
            <a:endParaRPr lang="de-DE" sz="1600" b="1" dirty="0" smtClean="0">
              <a:solidFill>
                <a:prstClr val="black">
                  <a:lumMod val="50000"/>
                  <a:lumOff val="50000"/>
                </a:prstClr>
              </a:solidFill>
              <a:latin typeface="Century Gothic" panose="020B0502020202020204" pitchFamily="34" charset="0"/>
            </a:endParaRPr>
          </a:p>
          <a:p>
            <a:pPr lvl="0" defTabSz="914400">
              <a:lnSpc>
                <a:spcPct val="150000"/>
              </a:lnSpc>
            </a:pPr>
            <a:r>
              <a:rPr lang="de-DE" sz="1600" b="1" dirty="0">
                <a:solidFill>
                  <a:prstClr val="black">
                    <a:lumMod val="50000"/>
                    <a:lumOff val="50000"/>
                  </a:prstClr>
                </a:solidFill>
                <a:latin typeface="Century Gothic" panose="020B0502020202020204" pitchFamily="34" charset="0"/>
              </a:rPr>
              <a:t>Vorbeugung einer Abhängigkeit bei riskant konsumierenden jungen Menschen durch die FreD-Intervention</a:t>
            </a:r>
          </a:p>
          <a:p>
            <a:pPr lvl="0" defTabSz="914400">
              <a:lnSpc>
                <a:spcPct val="150000"/>
              </a:lnSpc>
            </a:pPr>
            <a:endParaRPr lang="de-DE" sz="1600" b="1" dirty="0" smtClean="0">
              <a:solidFill>
                <a:prstClr val="black">
                  <a:lumMod val="50000"/>
                  <a:lumOff val="50000"/>
                </a:prstClr>
              </a:solidFill>
              <a:latin typeface="Century Gothic" panose="020B0502020202020204" pitchFamily="34" charset="0"/>
            </a:endParaRPr>
          </a:p>
          <a:p>
            <a:pPr lvl="0" defTabSz="914400">
              <a:lnSpc>
                <a:spcPct val="150000"/>
              </a:lnSpc>
            </a:pPr>
            <a:r>
              <a:rPr lang="de-DE" sz="1600" b="1" dirty="0" smtClean="0">
                <a:solidFill>
                  <a:prstClr val="black">
                    <a:lumMod val="50000"/>
                    <a:lumOff val="50000"/>
                  </a:prstClr>
                </a:solidFill>
                <a:latin typeface="Century Gothic" panose="020B0502020202020204" pitchFamily="34" charset="0"/>
              </a:rPr>
              <a:t>Kontaktherstellung </a:t>
            </a:r>
            <a:r>
              <a:rPr lang="de-DE" sz="1600" b="1" dirty="0">
                <a:solidFill>
                  <a:prstClr val="black">
                    <a:lumMod val="50000"/>
                    <a:lumOff val="50000"/>
                  </a:prstClr>
                </a:solidFill>
                <a:latin typeface="Century Gothic" panose="020B0502020202020204" pitchFamily="34" charset="0"/>
              </a:rPr>
              <a:t>zum Hilfesystem</a:t>
            </a:r>
          </a:p>
          <a:p>
            <a:pPr lvl="0" defTabSz="914400">
              <a:lnSpc>
                <a:spcPct val="150000"/>
              </a:lnSpc>
            </a:pPr>
            <a:endParaRPr lang="de-DE" sz="1600" b="1" dirty="0">
              <a:solidFill>
                <a:prstClr val="black">
                  <a:lumMod val="50000"/>
                  <a:lumOff val="50000"/>
                </a:prstClr>
              </a:solidFill>
              <a:latin typeface="Century Gothic" panose="020B0502020202020204" pitchFamily="34" charset="0"/>
            </a:endParaRPr>
          </a:p>
          <a:p>
            <a:pPr lvl="0" defTabSz="914400">
              <a:lnSpc>
                <a:spcPct val="150000"/>
              </a:lnSpc>
            </a:pPr>
            <a:endParaRPr lang="de-DE" sz="1600" b="1" dirty="0">
              <a:solidFill>
                <a:prstClr val="black">
                  <a:lumMod val="50000"/>
                  <a:lumOff val="50000"/>
                </a:prstClr>
              </a:solidFill>
              <a:latin typeface="Century Gothic" panose="020B0502020202020204" pitchFamily="34" charset="0"/>
            </a:endParaRPr>
          </a:p>
          <a:p>
            <a:pPr lvl="0" defTabSz="914400">
              <a:lnSpc>
                <a:spcPct val="150000"/>
              </a:lnSpc>
            </a:pPr>
            <a:endParaRPr lang="de-DE" sz="1600" b="1" dirty="0">
              <a:solidFill>
                <a:prstClr val="black">
                  <a:lumMod val="50000"/>
                  <a:lumOff val="50000"/>
                </a:prstClr>
              </a:solidFill>
              <a:latin typeface="Century Gothic" panose="020B0502020202020204" pitchFamily="34" charset="0"/>
            </a:endParaRPr>
          </a:p>
        </p:txBody>
      </p:sp>
      <p:cxnSp>
        <p:nvCxnSpPr>
          <p:cNvPr id="69" name="Straight Connector 68">
            <a:extLst>
              <a:ext uri="{FF2B5EF4-FFF2-40B4-BE49-F238E27FC236}">
                <a16:creationId xmlns:a16="http://schemas.microsoft.com/office/drawing/2014/main" id="{3FE4C8AC-856E-47A1-86C3-D3143F6DF56B}"/>
              </a:ext>
            </a:extLst>
          </p:cNvPr>
          <p:cNvCxnSpPr>
            <a:cxnSpLocks/>
          </p:cNvCxnSpPr>
          <p:nvPr/>
        </p:nvCxnSpPr>
        <p:spPr>
          <a:xfrm>
            <a:off x="1512493" y="1484784"/>
            <a:ext cx="2048865" cy="0"/>
          </a:xfrm>
          <a:prstGeom prst="line">
            <a:avLst/>
          </a:prstGeom>
          <a:ln w="19050">
            <a:solidFill>
              <a:srgbClr val="1C7CBB"/>
            </a:solidFill>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AC17817C-AF36-4468-94FC-44DCFF825290}"/>
              </a:ext>
            </a:extLst>
          </p:cNvPr>
          <p:cNvSpPr txBox="1"/>
          <p:nvPr/>
        </p:nvSpPr>
        <p:spPr>
          <a:xfrm>
            <a:off x="2457338" y="131812"/>
            <a:ext cx="727891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prstClr val="white">
                    <a:lumMod val="65000"/>
                  </a:prstClr>
                </a:solidFill>
                <a:effectLst/>
                <a:uLnTx/>
                <a:uFillTx/>
                <a:latin typeface="Tw Cen MT" panose="020B0602020104020603" pitchFamily="34" charset="0"/>
                <a:ea typeface="+mn-ea"/>
                <a:cs typeface="+mn-cs"/>
              </a:rPr>
              <a:t>FreD </a:t>
            </a:r>
            <a:r>
              <a:rPr kumimoji="0" lang="en-US" sz="4000" b="0" i="0" u="none" strike="noStrike" kern="1200" cap="none" spc="0" normalizeH="0" baseline="0" noProof="0" dirty="0" err="1" smtClean="0">
                <a:ln>
                  <a:noFill/>
                </a:ln>
                <a:solidFill>
                  <a:prstClr val="white">
                    <a:lumMod val="65000"/>
                  </a:prstClr>
                </a:solidFill>
                <a:effectLst/>
                <a:uLnTx/>
                <a:uFillTx/>
                <a:latin typeface="Tw Cen MT" panose="020B0602020104020603" pitchFamily="34" charset="0"/>
                <a:ea typeface="+mn-ea"/>
                <a:cs typeface="+mn-cs"/>
              </a:rPr>
              <a:t>Ziele</a:t>
            </a:r>
            <a:endParaRPr kumimoji="0" lang="en-US" sz="4000" b="0" i="0" u="none" strike="noStrike" kern="1200" cap="none" spc="0" normalizeH="0" baseline="0" noProof="0" dirty="0">
              <a:ln>
                <a:noFill/>
              </a:ln>
              <a:solidFill>
                <a:prstClr val="white">
                  <a:lumMod val="65000"/>
                </a:prstClr>
              </a:solidFill>
              <a:effectLst/>
              <a:uLnTx/>
              <a:uFillTx/>
              <a:latin typeface="Tw Cen MT" panose="020B0602020104020603" pitchFamily="34" charset="0"/>
              <a:ea typeface="+mn-ea"/>
              <a:cs typeface="+mn-cs"/>
            </a:endParaRPr>
          </a:p>
        </p:txBody>
      </p:sp>
      <p:grpSp>
        <p:nvGrpSpPr>
          <p:cNvPr id="79" name="Group 78">
            <a:extLst>
              <a:ext uri="{FF2B5EF4-FFF2-40B4-BE49-F238E27FC236}">
                <a16:creationId xmlns:a16="http://schemas.microsoft.com/office/drawing/2014/main" id="{B347FCAE-CD51-47C1-A0E5-7FE287A79E42}"/>
              </a:ext>
            </a:extLst>
          </p:cNvPr>
          <p:cNvGrpSpPr/>
          <p:nvPr/>
        </p:nvGrpSpPr>
        <p:grpSpPr>
          <a:xfrm>
            <a:off x="5379551" y="878988"/>
            <a:ext cx="1434489" cy="190500"/>
            <a:chOff x="4679586" y="878988"/>
            <a:chExt cx="1434489" cy="190500"/>
          </a:xfrm>
        </p:grpSpPr>
        <p:sp>
          <p:nvSpPr>
            <p:cNvPr id="71" name="Oval 70">
              <a:extLst>
                <a:ext uri="{FF2B5EF4-FFF2-40B4-BE49-F238E27FC236}">
                  <a16:creationId xmlns:a16="http://schemas.microsoft.com/office/drawing/2014/main" id="{957F6F33-D335-4F37-A9F5-23DE49CB0B4A}"/>
                </a:ext>
              </a:extLst>
            </p:cNvPr>
            <p:cNvSpPr/>
            <p:nvPr/>
          </p:nvSpPr>
          <p:spPr>
            <a:xfrm>
              <a:off x="4679586" y="878988"/>
              <a:ext cx="190500" cy="190500"/>
            </a:xfrm>
            <a:prstGeom prst="ellipse">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Oval 73">
              <a:extLst>
                <a:ext uri="{FF2B5EF4-FFF2-40B4-BE49-F238E27FC236}">
                  <a16:creationId xmlns:a16="http://schemas.microsoft.com/office/drawing/2014/main" id="{9D3A95DB-0E0C-40A8-88F7-9DAC67B156F6}"/>
                </a:ext>
              </a:extLst>
            </p:cNvPr>
            <p:cNvSpPr/>
            <p:nvPr/>
          </p:nvSpPr>
          <p:spPr>
            <a:xfrm>
              <a:off x="4990736" y="878988"/>
              <a:ext cx="190500" cy="190500"/>
            </a:xfrm>
            <a:prstGeom prst="ellipse">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Oval 75">
              <a:extLst>
                <a:ext uri="{FF2B5EF4-FFF2-40B4-BE49-F238E27FC236}">
                  <a16:creationId xmlns:a16="http://schemas.microsoft.com/office/drawing/2014/main" id="{AD1EA8C3-D35D-4FB7-8D6B-858B4EE08256}"/>
                </a:ext>
              </a:extLst>
            </p:cNvPr>
            <p:cNvSpPr/>
            <p:nvPr/>
          </p:nvSpPr>
          <p:spPr>
            <a:xfrm>
              <a:off x="5301522" y="878988"/>
              <a:ext cx="190500" cy="190500"/>
            </a:xfrm>
            <a:prstGeom prst="ellipse">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Oval 76">
              <a:extLst>
                <a:ext uri="{FF2B5EF4-FFF2-40B4-BE49-F238E27FC236}">
                  <a16:creationId xmlns:a16="http://schemas.microsoft.com/office/drawing/2014/main" id="{FD4B96A9-29AD-4507-B1E8-D12C03BAD2C2}"/>
                </a:ext>
              </a:extLst>
            </p:cNvPr>
            <p:cNvSpPr/>
            <p:nvPr/>
          </p:nvSpPr>
          <p:spPr>
            <a:xfrm>
              <a:off x="5612308" y="878988"/>
              <a:ext cx="190500" cy="190500"/>
            </a:xfrm>
            <a:prstGeom prst="ellipse">
              <a:avLst/>
            </a:prstGeom>
            <a:solidFill>
              <a:srgbClr val="1C7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Oval 77">
              <a:extLst>
                <a:ext uri="{FF2B5EF4-FFF2-40B4-BE49-F238E27FC236}">
                  <a16:creationId xmlns:a16="http://schemas.microsoft.com/office/drawing/2014/main" id="{50AFA104-D1BD-427D-90C1-6CE47F2C7A56}"/>
                </a:ext>
              </a:extLst>
            </p:cNvPr>
            <p:cNvSpPr/>
            <p:nvPr/>
          </p:nvSpPr>
          <p:spPr>
            <a:xfrm>
              <a:off x="5923575" y="878988"/>
              <a:ext cx="190500" cy="1905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91857884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anim calcmode="lin" valueType="num">
                                      <p:cBhvr>
                                        <p:cTn id="8" dur="500" fill="hold"/>
                                        <p:tgtEl>
                                          <p:spTgt spid="52"/>
                                        </p:tgtEl>
                                        <p:attrNameLst>
                                          <p:attrName>ppt_x</p:attrName>
                                        </p:attrNameLst>
                                      </p:cBhvr>
                                      <p:tavLst>
                                        <p:tav tm="0">
                                          <p:val>
                                            <p:strVal val="#ppt_x"/>
                                          </p:val>
                                        </p:tav>
                                        <p:tav tm="100000">
                                          <p:val>
                                            <p:strVal val="#ppt_x"/>
                                          </p:val>
                                        </p:tav>
                                      </p:tavLst>
                                    </p:anim>
                                    <p:anim calcmode="lin" valueType="num">
                                      <p:cBhvr>
                                        <p:cTn id="9" dur="500" fill="hold"/>
                                        <p:tgtEl>
                                          <p:spTgt spid="5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69"/>
                                        </p:tgtEl>
                                        <p:attrNameLst>
                                          <p:attrName>style.visibility</p:attrName>
                                        </p:attrNameLst>
                                      </p:cBhvr>
                                      <p:to>
                                        <p:strVal val="visible"/>
                                      </p:to>
                                    </p:set>
                                    <p:animEffect transition="in" filter="wipe(left)">
                                      <p:cBhvr>
                                        <p:cTn id="13"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Textplatzhalter 2"/>
          <p:cNvSpPr>
            <a:spLocks noGrp="1"/>
          </p:cNvSpPr>
          <p:nvPr>
            <p:ph type="body" sz="quarter" idx="10"/>
          </p:nvPr>
        </p:nvSpPr>
        <p:spPr/>
        <p:txBody>
          <a:bodyPr/>
          <a:lstStyle/>
          <a:p>
            <a:endParaRPr lang="de-DE"/>
          </a:p>
        </p:txBody>
      </p:sp>
      <p:pic>
        <p:nvPicPr>
          <p:cNvPr id="4" name="Grafik 3"/>
          <p:cNvPicPr>
            <a:picLocks noChangeAspect="1"/>
          </p:cNvPicPr>
          <p:nvPr/>
        </p:nvPicPr>
        <p:blipFill>
          <a:blip r:embed="rId2"/>
          <a:stretch>
            <a:fillRect/>
          </a:stretch>
        </p:blipFill>
        <p:spPr>
          <a:xfrm>
            <a:off x="1333593" y="137120"/>
            <a:ext cx="9925050" cy="6172200"/>
          </a:xfrm>
          <a:prstGeom prst="rect">
            <a:avLst/>
          </a:prstGeom>
        </p:spPr>
      </p:pic>
    </p:spTree>
    <p:extLst>
      <p:ext uri="{BB962C8B-B14F-4D97-AF65-F5344CB8AC3E}">
        <p14:creationId xmlns:p14="http://schemas.microsoft.com/office/powerpoint/2010/main" val="13671329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6E7E9"/>
        </a:solidFill>
        <a:effectLst/>
      </p:bgPr>
    </p:bg>
    <p:spTree>
      <p:nvGrpSpPr>
        <p:cNvPr id="1" name=""/>
        <p:cNvGrpSpPr/>
        <p:nvPr/>
      </p:nvGrpSpPr>
      <p:grpSpPr>
        <a:xfrm>
          <a:off x="0" y="0"/>
          <a:ext cx="0" cy="0"/>
          <a:chOff x="0" y="0"/>
          <a:chExt cx="0" cy="0"/>
        </a:xfrm>
      </p:grpSpPr>
      <p:cxnSp>
        <p:nvCxnSpPr>
          <p:cNvPr id="69" name="Straight Connector 68">
            <a:extLst>
              <a:ext uri="{FF2B5EF4-FFF2-40B4-BE49-F238E27FC236}">
                <a16:creationId xmlns:a16="http://schemas.microsoft.com/office/drawing/2014/main" id="{3FE4C8AC-856E-47A1-86C3-D3143F6DF56B}"/>
              </a:ext>
            </a:extLst>
          </p:cNvPr>
          <p:cNvCxnSpPr>
            <a:cxnSpLocks/>
          </p:cNvCxnSpPr>
          <p:nvPr/>
        </p:nvCxnSpPr>
        <p:spPr>
          <a:xfrm>
            <a:off x="1512493" y="1484784"/>
            <a:ext cx="2048865" cy="0"/>
          </a:xfrm>
          <a:prstGeom prst="line">
            <a:avLst/>
          </a:prstGeom>
          <a:ln w="19050">
            <a:solidFill>
              <a:srgbClr val="1C7CBB"/>
            </a:solidFill>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AC17817C-AF36-4468-94FC-44DCFF825290}"/>
              </a:ext>
            </a:extLst>
          </p:cNvPr>
          <p:cNvSpPr txBox="1"/>
          <p:nvPr/>
        </p:nvSpPr>
        <p:spPr>
          <a:xfrm>
            <a:off x="2457338" y="131812"/>
            <a:ext cx="727891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prstClr val="white">
                    <a:lumMod val="65000"/>
                  </a:prstClr>
                </a:solidFill>
                <a:effectLst/>
                <a:uLnTx/>
                <a:uFillTx/>
                <a:latin typeface="Tw Cen MT" panose="020B0602020104020603" pitchFamily="34" charset="0"/>
                <a:ea typeface="+mn-ea"/>
                <a:cs typeface="+mn-cs"/>
              </a:rPr>
              <a:t>FreD Next Level</a:t>
            </a:r>
            <a:endParaRPr kumimoji="0" lang="en-US" sz="4000" b="0" i="0" u="none" strike="noStrike" kern="1200" cap="none" spc="0" normalizeH="0" baseline="0" noProof="0" dirty="0">
              <a:ln>
                <a:noFill/>
              </a:ln>
              <a:solidFill>
                <a:prstClr val="white">
                  <a:lumMod val="65000"/>
                </a:prstClr>
              </a:solidFill>
              <a:effectLst/>
              <a:uLnTx/>
              <a:uFillTx/>
              <a:latin typeface="Tw Cen MT" panose="020B0602020104020603" pitchFamily="34" charset="0"/>
              <a:ea typeface="+mn-ea"/>
              <a:cs typeface="+mn-cs"/>
            </a:endParaRPr>
          </a:p>
        </p:txBody>
      </p:sp>
      <p:grpSp>
        <p:nvGrpSpPr>
          <p:cNvPr id="79" name="Group 78">
            <a:extLst>
              <a:ext uri="{FF2B5EF4-FFF2-40B4-BE49-F238E27FC236}">
                <a16:creationId xmlns:a16="http://schemas.microsoft.com/office/drawing/2014/main" id="{B347FCAE-CD51-47C1-A0E5-7FE287A79E42}"/>
              </a:ext>
            </a:extLst>
          </p:cNvPr>
          <p:cNvGrpSpPr/>
          <p:nvPr/>
        </p:nvGrpSpPr>
        <p:grpSpPr>
          <a:xfrm>
            <a:off x="5379551" y="878988"/>
            <a:ext cx="1434489" cy="190500"/>
            <a:chOff x="4679586" y="878988"/>
            <a:chExt cx="1434489" cy="190500"/>
          </a:xfrm>
        </p:grpSpPr>
        <p:sp>
          <p:nvSpPr>
            <p:cNvPr id="71" name="Oval 70">
              <a:extLst>
                <a:ext uri="{FF2B5EF4-FFF2-40B4-BE49-F238E27FC236}">
                  <a16:creationId xmlns:a16="http://schemas.microsoft.com/office/drawing/2014/main" id="{957F6F33-D335-4F37-A9F5-23DE49CB0B4A}"/>
                </a:ext>
              </a:extLst>
            </p:cNvPr>
            <p:cNvSpPr/>
            <p:nvPr/>
          </p:nvSpPr>
          <p:spPr>
            <a:xfrm>
              <a:off x="4679586" y="878988"/>
              <a:ext cx="190500" cy="190500"/>
            </a:xfrm>
            <a:prstGeom prst="ellipse">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Oval 73">
              <a:extLst>
                <a:ext uri="{FF2B5EF4-FFF2-40B4-BE49-F238E27FC236}">
                  <a16:creationId xmlns:a16="http://schemas.microsoft.com/office/drawing/2014/main" id="{9D3A95DB-0E0C-40A8-88F7-9DAC67B156F6}"/>
                </a:ext>
              </a:extLst>
            </p:cNvPr>
            <p:cNvSpPr/>
            <p:nvPr/>
          </p:nvSpPr>
          <p:spPr>
            <a:xfrm>
              <a:off x="4990736" y="878988"/>
              <a:ext cx="190500" cy="190500"/>
            </a:xfrm>
            <a:prstGeom prst="ellipse">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Oval 75">
              <a:extLst>
                <a:ext uri="{FF2B5EF4-FFF2-40B4-BE49-F238E27FC236}">
                  <a16:creationId xmlns:a16="http://schemas.microsoft.com/office/drawing/2014/main" id="{AD1EA8C3-D35D-4FB7-8D6B-858B4EE08256}"/>
                </a:ext>
              </a:extLst>
            </p:cNvPr>
            <p:cNvSpPr/>
            <p:nvPr/>
          </p:nvSpPr>
          <p:spPr>
            <a:xfrm>
              <a:off x="5301522" y="878988"/>
              <a:ext cx="190500" cy="190500"/>
            </a:xfrm>
            <a:prstGeom prst="ellipse">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Oval 76">
              <a:extLst>
                <a:ext uri="{FF2B5EF4-FFF2-40B4-BE49-F238E27FC236}">
                  <a16:creationId xmlns:a16="http://schemas.microsoft.com/office/drawing/2014/main" id="{FD4B96A9-29AD-4507-B1E8-D12C03BAD2C2}"/>
                </a:ext>
              </a:extLst>
            </p:cNvPr>
            <p:cNvSpPr/>
            <p:nvPr/>
          </p:nvSpPr>
          <p:spPr>
            <a:xfrm>
              <a:off x="5612308" y="878988"/>
              <a:ext cx="190500" cy="190500"/>
            </a:xfrm>
            <a:prstGeom prst="ellipse">
              <a:avLst/>
            </a:prstGeom>
            <a:solidFill>
              <a:srgbClr val="1C7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Oval 77">
              <a:extLst>
                <a:ext uri="{FF2B5EF4-FFF2-40B4-BE49-F238E27FC236}">
                  <a16:creationId xmlns:a16="http://schemas.microsoft.com/office/drawing/2014/main" id="{50AFA104-D1BD-427D-90C1-6CE47F2C7A56}"/>
                </a:ext>
              </a:extLst>
            </p:cNvPr>
            <p:cNvSpPr/>
            <p:nvPr/>
          </p:nvSpPr>
          <p:spPr>
            <a:xfrm>
              <a:off x="5923575" y="878988"/>
              <a:ext cx="190500" cy="1905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1" name="Grafik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4306" y="2441845"/>
            <a:ext cx="3044759" cy="1645124"/>
          </a:xfrm>
          <a:prstGeom prst="rect">
            <a:avLst/>
          </a:prstGeom>
        </p:spPr>
      </p:pic>
      <p:pic>
        <p:nvPicPr>
          <p:cNvPr id="12" name="Picture 2" descr="blu:prev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4803" y="2699922"/>
            <a:ext cx="3979646" cy="1173486"/>
          </a:xfrm>
          <a:prstGeom prst="rect">
            <a:avLst/>
          </a:prstGeom>
          <a:noFill/>
          <a:extLst>
            <a:ext uri="{909E8E84-426E-40DD-AFC4-6F175D3DCCD1}">
              <a14:hiddenFill xmlns:a14="http://schemas.microsoft.com/office/drawing/2010/main">
                <a:solidFill>
                  <a:srgbClr val="FFFFFF"/>
                </a:solidFill>
              </a14:hiddenFill>
            </a:ext>
          </a:extLst>
        </p:spPr>
      </p:pic>
      <p:sp>
        <p:nvSpPr>
          <p:cNvPr id="13" name="Plus 12"/>
          <p:cNvSpPr/>
          <p:nvPr/>
        </p:nvSpPr>
        <p:spPr>
          <a:xfrm>
            <a:off x="5304706" y="2792506"/>
            <a:ext cx="976720" cy="988317"/>
          </a:xfrm>
          <a:prstGeom prst="mathPlus">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58181132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wipe(left)">
                                      <p:cBhvr>
                                        <p:cTn id="7"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6E7E9"/>
        </a:solidFill>
        <a:effectLst/>
      </p:bgPr>
    </p:bg>
    <p:spTree>
      <p:nvGrpSpPr>
        <p:cNvPr id="1" name=""/>
        <p:cNvGrpSpPr/>
        <p:nvPr/>
      </p:nvGrpSpPr>
      <p:grpSpPr>
        <a:xfrm>
          <a:off x="0" y="0"/>
          <a:ext cx="0" cy="0"/>
          <a:chOff x="0" y="0"/>
          <a:chExt cx="0" cy="0"/>
        </a:xfrm>
      </p:grpSpPr>
      <p:cxnSp>
        <p:nvCxnSpPr>
          <p:cNvPr id="69" name="Straight Connector 68">
            <a:extLst>
              <a:ext uri="{FF2B5EF4-FFF2-40B4-BE49-F238E27FC236}">
                <a16:creationId xmlns:a16="http://schemas.microsoft.com/office/drawing/2014/main" id="{3FE4C8AC-856E-47A1-86C3-D3143F6DF56B}"/>
              </a:ext>
            </a:extLst>
          </p:cNvPr>
          <p:cNvCxnSpPr>
            <a:cxnSpLocks/>
          </p:cNvCxnSpPr>
          <p:nvPr/>
        </p:nvCxnSpPr>
        <p:spPr>
          <a:xfrm>
            <a:off x="1512493" y="1484784"/>
            <a:ext cx="2048865" cy="0"/>
          </a:xfrm>
          <a:prstGeom prst="line">
            <a:avLst/>
          </a:prstGeom>
          <a:ln w="19050">
            <a:solidFill>
              <a:srgbClr val="1C7CBB"/>
            </a:solidFill>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AC17817C-AF36-4468-94FC-44DCFF825290}"/>
              </a:ext>
            </a:extLst>
          </p:cNvPr>
          <p:cNvSpPr txBox="1"/>
          <p:nvPr/>
        </p:nvSpPr>
        <p:spPr>
          <a:xfrm>
            <a:off x="2457338" y="131812"/>
            <a:ext cx="727891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prstClr val="white">
                    <a:lumMod val="65000"/>
                  </a:prstClr>
                </a:solidFill>
                <a:effectLst/>
                <a:uLnTx/>
                <a:uFillTx/>
                <a:latin typeface="Tw Cen MT" panose="020B0602020104020603" pitchFamily="34" charset="0"/>
                <a:ea typeface="+mn-ea"/>
                <a:cs typeface="+mn-cs"/>
              </a:rPr>
              <a:t>FreD </a:t>
            </a:r>
            <a:r>
              <a:rPr kumimoji="0" lang="en-US" sz="4000" b="0" i="0" u="none" strike="noStrike" kern="1200" cap="none" spc="0" normalizeH="0" baseline="0" noProof="0" dirty="0" err="1" smtClean="0">
                <a:ln>
                  <a:noFill/>
                </a:ln>
                <a:solidFill>
                  <a:prstClr val="white">
                    <a:lumMod val="65000"/>
                  </a:prstClr>
                </a:solidFill>
                <a:effectLst/>
                <a:uLnTx/>
                <a:uFillTx/>
                <a:latin typeface="Tw Cen MT" panose="020B0602020104020603" pitchFamily="34" charset="0"/>
                <a:ea typeface="+mn-ea"/>
                <a:cs typeface="+mn-cs"/>
              </a:rPr>
              <a:t>funktioniert</a:t>
            </a:r>
            <a:r>
              <a:rPr kumimoji="0" lang="en-US" sz="4000" b="0" i="0" u="none" strike="noStrike" kern="1200" cap="none" spc="0" normalizeH="0" baseline="0" noProof="0" dirty="0" smtClean="0">
                <a:ln>
                  <a:noFill/>
                </a:ln>
                <a:solidFill>
                  <a:prstClr val="white">
                    <a:lumMod val="65000"/>
                  </a:prstClr>
                </a:solidFill>
                <a:effectLst/>
                <a:uLnTx/>
                <a:uFillTx/>
                <a:latin typeface="Tw Cen MT" panose="020B0602020104020603" pitchFamily="34" charset="0"/>
                <a:ea typeface="+mn-ea"/>
                <a:cs typeface="+mn-cs"/>
              </a:rPr>
              <a:t> </a:t>
            </a:r>
            <a:r>
              <a:rPr kumimoji="0" lang="en-US" sz="4000" b="0" i="0" u="none" strike="noStrike" kern="1200" cap="none" spc="0" normalizeH="0" baseline="0" noProof="0" dirty="0" err="1" smtClean="0">
                <a:ln>
                  <a:noFill/>
                </a:ln>
                <a:solidFill>
                  <a:prstClr val="white">
                    <a:lumMod val="65000"/>
                  </a:prstClr>
                </a:solidFill>
                <a:effectLst/>
                <a:uLnTx/>
                <a:uFillTx/>
                <a:latin typeface="Tw Cen MT" panose="020B0602020104020603" pitchFamily="34" charset="0"/>
                <a:ea typeface="+mn-ea"/>
                <a:cs typeface="+mn-cs"/>
              </a:rPr>
              <a:t>noch</a:t>
            </a:r>
            <a:r>
              <a:rPr kumimoji="0" lang="en-US" sz="4000" b="0" i="0" u="none" strike="noStrike" kern="1200" cap="none" spc="0" normalizeH="0" baseline="0" noProof="0" dirty="0" smtClean="0">
                <a:ln>
                  <a:noFill/>
                </a:ln>
                <a:solidFill>
                  <a:prstClr val="white">
                    <a:lumMod val="65000"/>
                  </a:prstClr>
                </a:solidFill>
                <a:effectLst/>
                <a:uLnTx/>
                <a:uFillTx/>
                <a:latin typeface="Tw Cen MT" panose="020B0602020104020603" pitchFamily="34" charset="0"/>
                <a:ea typeface="+mn-ea"/>
                <a:cs typeface="+mn-cs"/>
              </a:rPr>
              <a:t>…</a:t>
            </a:r>
            <a:endParaRPr kumimoji="0" lang="en-US" sz="4000" b="0" i="0" u="none" strike="noStrike" kern="1200" cap="none" spc="0" normalizeH="0" baseline="0" noProof="0" dirty="0">
              <a:ln>
                <a:noFill/>
              </a:ln>
              <a:solidFill>
                <a:prstClr val="white">
                  <a:lumMod val="65000"/>
                </a:prstClr>
              </a:solidFill>
              <a:effectLst/>
              <a:uLnTx/>
              <a:uFillTx/>
              <a:latin typeface="Tw Cen MT" panose="020B0602020104020603" pitchFamily="34" charset="0"/>
              <a:ea typeface="+mn-ea"/>
              <a:cs typeface="+mn-cs"/>
            </a:endParaRPr>
          </a:p>
        </p:txBody>
      </p:sp>
      <p:grpSp>
        <p:nvGrpSpPr>
          <p:cNvPr id="79" name="Group 78">
            <a:extLst>
              <a:ext uri="{FF2B5EF4-FFF2-40B4-BE49-F238E27FC236}">
                <a16:creationId xmlns:a16="http://schemas.microsoft.com/office/drawing/2014/main" id="{B347FCAE-CD51-47C1-A0E5-7FE287A79E42}"/>
              </a:ext>
            </a:extLst>
          </p:cNvPr>
          <p:cNvGrpSpPr/>
          <p:nvPr/>
        </p:nvGrpSpPr>
        <p:grpSpPr>
          <a:xfrm>
            <a:off x="5379551" y="878988"/>
            <a:ext cx="1434489" cy="190500"/>
            <a:chOff x="4679586" y="878988"/>
            <a:chExt cx="1434489" cy="190500"/>
          </a:xfrm>
        </p:grpSpPr>
        <p:sp>
          <p:nvSpPr>
            <p:cNvPr id="71" name="Oval 70">
              <a:extLst>
                <a:ext uri="{FF2B5EF4-FFF2-40B4-BE49-F238E27FC236}">
                  <a16:creationId xmlns:a16="http://schemas.microsoft.com/office/drawing/2014/main" id="{957F6F33-D335-4F37-A9F5-23DE49CB0B4A}"/>
                </a:ext>
              </a:extLst>
            </p:cNvPr>
            <p:cNvSpPr/>
            <p:nvPr/>
          </p:nvSpPr>
          <p:spPr>
            <a:xfrm>
              <a:off x="4679586" y="878988"/>
              <a:ext cx="190500" cy="190500"/>
            </a:xfrm>
            <a:prstGeom prst="ellipse">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Oval 73">
              <a:extLst>
                <a:ext uri="{FF2B5EF4-FFF2-40B4-BE49-F238E27FC236}">
                  <a16:creationId xmlns:a16="http://schemas.microsoft.com/office/drawing/2014/main" id="{9D3A95DB-0E0C-40A8-88F7-9DAC67B156F6}"/>
                </a:ext>
              </a:extLst>
            </p:cNvPr>
            <p:cNvSpPr/>
            <p:nvPr/>
          </p:nvSpPr>
          <p:spPr>
            <a:xfrm>
              <a:off x="4990736" y="878988"/>
              <a:ext cx="190500" cy="190500"/>
            </a:xfrm>
            <a:prstGeom prst="ellipse">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Oval 75">
              <a:extLst>
                <a:ext uri="{FF2B5EF4-FFF2-40B4-BE49-F238E27FC236}">
                  <a16:creationId xmlns:a16="http://schemas.microsoft.com/office/drawing/2014/main" id="{AD1EA8C3-D35D-4FB7-8D6B-858B4EE08256}"/>
                </a:ext>
              </a:extLst>
            </p:cNvPr>
            <p:cNvSpPr/>
            <p:nvPr/>
          </p:nvSpPr>
          <p:spPr>
            <a:xfrm>
              <a:off x="5301522" y="878988"/>
              <a:ext cx="190500" cy="190500"/>
            </a:xfrm>
            <a:prstGeom prst="ellipse">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Oval 76">
              <a:extLst>
                <a:ext uri="{FF2B5EF4-FFF2-40B4-BE49-F238E27FC236}">
                  <a16:creationId xmlns:a16="http://schemas.microsoft.com/office/drawing/2014/main" id="{FD4B96A9-29AD-4507-B1E8-D12C03BAD2C2}"/>
                </a:ext>
              </a:extLst>
            </p:cNvPr>
            <p:cNvSpPr/>
            <p:nvPr/>
          </p:nvSpPr>
          <p:spPr>
            <a:xfrm>
              <a:off x="5612308" y="878988"/>
              <a:ext cx="190500" cy="190500"/>
            </a:xfrm>
            <a:prstGeom prst="ellipse">
              <a:avLst/>
            </a:prstGeom>
            <a:solidFill>
              <a:srgbClr val="1C7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Oval 77">
              <a:extLst>
                <a:ext uri="{FF2B5EF4-FFF2-40B4-BE49-F238E27FC236}">
                  <a16:creationId xmlns:a16="http://schemas.microsoft.com/office/drawing/2014/main" id="{50AFA104-D1BD-427D-90C1-6CE47F2C7A56}"/>
                </a:ext>
              </a:extLst>
            </p:cNvPr>
            <p:cNvSpPr/>
            <p:nvPr/>
          </p:nvSpPr>
          <p:spPr>
            <a:xfrm>
              <a:off x="5923575" y="878988"/>
              <a:ext cx="190500" cy="1905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4" name="Grafik 13"/>
          <p:cNvPicPr>
            <a:picLocks noChangeAspect="1"/>
          </p:cNvPicPr>
          <p:nvPr/>
        </p:nvPicPr>
        <p:blipFill>
          <a:blip r:embed="rId2"/>
          <a:stretch>
            <a:fillRect/>
          </a:stretch>
        </p:blipFill>
        <p:spPr>
          <a:xfrm>
            <a:off x="4049466" y="1773804"/>
            <a:ext cx="4135560" cy="2986151"/>
          </a:xfrm>
          <a:prstGeom prst="rect">
            <a:avLst/>
          </a:prstGeom>
        </p:spPr>
      </p:pic>
      <p:pic>
        <p:nvPicPr>
          <p:cNvPr id="15" name="Inhaltsplatzhalter 6"/>
          <p:cNvPicPr>
            <a:picLocks noChangeAspect="1"/>
          </p:cNvPicPr>
          <p:nvPr/>
        </p:nvPicPr>
        <p:blipFill>
          <a:blip r:embed="rId3"/>
          <a:stretch>
            <a:fillRect/>
          </a:stretch>
        </p:blipFill>
        <p:spPr>
          <a:xfrm>
            <a:off x="8396255" y="1826719"/>
            <a:ext cx="3380835" cy="2880320"/>
          </a:xfrm>
          <a:prstGeom prst="rect">
            <a:avLst/>
          </a:prstGeom>
        </p:spPr>
      </p:pic>
      <p:pic>
        <p:nvPicPr>
          <p:cNvPr id="16" name="Grafik 15"/>
          <p:cNvPicPr>
            <a:picLocks noChangeAspect="1"/>
          </p:cNvPicPr>
          <p:nvPr/>
        </p:nvPicPr>
        <p:blipFill>
          <a:blip r:embed="rId4"/>
          <a:stretch>
            <a:fillRect/>
          </a:stretch>
        </p:blipFill>
        <p:spPr>
          <a:xfrm>
            <a:off x="336154" y="2204864"/>
            <a:ext cx="3562727" cy="2304256"/>
          </a:xfrm>
          <a:prstGeom prst="rect">
            <a:avLst/>
          </a:prstGeom>
        </p:spPr>
      </p:pic>
    </p:spTree>
    <p:extLst>
      <p:ext uri="{BB962C8B-B14F-4D97-AF65-F5344CB8AC3E}">
        <p14:creationId xmlns:p14="http://schemas.microsoft.com/office/powerpoint/2010/main" val="335274709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wipe(left)">
                                      <p:cBhvr>
                                        <p:cTn id="7"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6E7E9"/>
        </a:solidFill>
        <a:effectLst/>
      </p:bgPr>
    </p:bg>
    <p:spTree>
      <p:nvGrpSpPr>
        <p:cNvPr id="1" name=""/>
        <p:cNvGrpSpPr/>
        <p:nvPr/>
      </p:nvGrpSpPr>
      <p:grpSpPr>
        <a:xfrm>
          <a:off x="0" y="0"/>
          <a:ext cx="0" cy="0"/>
          <a:chOff x="0" y="0"/>
          <a:chExt cx="0" cy="0"/>
        </a:xfrm>
      </p:grpSpPr>
      <p:cxnSp>
        <p:nvCxnSpPr>
          <p:cNvPr id="69" name="Straight Connector 68">
            <a:extLst>
              <a:ext uri="{FF2B5EF4-FFF2-40B4-BE49-F238E27FC236}">
                <a16:creationId xmlns:a16="http://schemas.microsoft.com/office/drawing/2014/main" id="{3FE4C8AC-856E-47A1-86C3-D3143F6DF56B}"/>
              </a:ext>
            </a:extLst>
          </p:cNvPr>
          <p:cNvCxnSpPr>
            <a:cxnSpLocks/>
          </p:cNvCxnSpPr>
          <p:nvPr/>
        </p:nvCxnSpPr>
        <p:spPr>
          <a:xfrm>
            <a:off x="1512493" y="1484784"/>
            <a:ext cx="2048865" cy="0"/>
          </a:xfrm>
          <a:prstGeom prst="line">
            <a:avLst/>
          </a:prstGeom>
          <a:ln w="19050">
            <a:solidFill>
              <a:srgbClr val="1C7CBB"/>
            </a:solidFill>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AC17817C-AF36-4468-94FC-44DCFF825290}"/>
              </a:ext>
            </a:extLst>
          </p:cNvPr>
          <p:cNvSpPr txBox="1"/>
          <p:nvPr/>
        </p:nvSpPr>
        <p:spPr>
          <a:xfrm>
            <a:off x="2457338" y="131812"/>
            <a:ext cx="727891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smtClean="0">
                <a:ln>
                  <a:noFill/>
                </a:ln>
                <a:solidFill>
                  <a:prstClr val="white">
                    <a:lumMod val="65000"/>
                  </a:prstClr>
                </a:solidFill>
                <a:effectLst/>
                <a:uLnTx/>
                <a:uFillTx/>
                <a:latin typeface="Tw Cen MT" panose="020B0602020104020603" pitchFamily="34" charset="0"/>
                <a:ea typeface="+mn-ea"/>
                <a:cs typeface="+mn-cs"/>
              </a:rPr>
              <a:t>Wie</a:t>
            </a:r>
            <a:r>
              <a:rPr kumimoji="0" lang="en-US" sz="4000" b="0" i="0" u="none" strike="noStrike" kern="1200" cap="none" spc="0" normalizeH="0" baseline="0" noProof="0" dirty="0" smtClean="0">
                <a:ln>
                  <a:noFill/>
                </a:ln>
                <a:solidFill>
                  <a:prstClr val="white">
                    <a:lumMod val="65000"/>
                  </a:prstClr>
                </a:solidFill>
                <a:effectLst/>
                <a:uLnTx/>
                <a:uFillTx/>
                <a:latin typeface="Tw Cen MT" panose="020B0602020104020603" pitchFamily="34" charset="0"/>
                <a:ea typeface="+mn-ea"/>
                <a:cs typeface="+mn-cs"/>
              </a:rPr>
              <a:t> </a:t>
            </a:r>
            <a:r>
              <a:rPr kumimoji="0" lang="en-US" sz="4000" b="0" i="0" u="none" strike="noStrike" kern="1200" cap="none" spc="0" normalizeH="0" baseline="0" noProof="0" dirty="0" err="1" smtClean="0">
                <a:ln>
                  <a:noFill/>
                </a:ln>
                <a:solidFill>
                  <a:prstClr val="white">
                    <a:lumMod val="65000"/>
                  </a:prstClr>
                </a:solidFill>
                <a:effectLst/>
                <a:uLnTx/>
                <a:uFillTx/>
                <a:latin typeface="Tw Cen MT" panose="020B0602020104020603" pitchFamily="34" charset="0"/>
                <a:ea typeface="+mn-ea"/>
                <a:cs typeface="+mn-cs"/>
              </a:rPr>
              <a:t>lange</a:t>
            </a:r>
            <a:r>
              <a:rPr kumimoji="0" lang="en-US" sz="4000" b="0" i="0" u="none" strike="noStrike" kern="1200" cap="none" spc="0" normalizeH="0" baseline="0" noProof="0" dirty="0" smtClean="0">
                <a:ln>
                  <a:noFill/>
                </a:ln>
                <a:solidFill>
                  <a:prstClr val="white">
                    <a:lumMod val="65000"/>
                  </a:prstClr>
                </a:solidFill>
                <a:effectLst/>
                <a:uLnTx/>
                <a:uFillTx/>
                <a:latin typeface="Tw Cen MT" panose="020B0602020104020603" pitchFamily="34" charset="0"/>
                <a:ea typeface="+mn-ea"/>
                <a:cs typeface="+mn-cs"/>
              </a:rPr>
              <a:t> </a:t>
            </a:r>
            <a:r>
              <a:rPr kumimoji="0" lang="en-US" sz="4000" b="0" i="0" u="none" strike="noStrike" kern="1200" cap="none" spc="0" normalizeH="0" baseline="0" noProof="0" dirty="0" err="1" smtClean="0">
                <a:ln>
                  <a:noFill/>
                </a:ln>
                <a:solidFill>
                  <a:prstClr val="white">
                    <a:lumMod val="65000"/>
                  </a:prstClr>
                </a:solidFill>
                <a:effectLst/>
                <a:uLnTx/>
                <a:uFillTx/>
                <a:latin typeface="Tw Cen MT" panose="020B0602020104020603" pitchFamily="34" charset="0"/>
                <a:ea typeface="+mn-ea"/>
                <a:cs typeface="+mn-cs"/>
              </a:rPr>
              <a:t>noch</a:t>
            </a:r>
            <a:r>
              <a:rPr kumimoji="0" lang="en-US" sz="4000" b="0" i="0" u="none" strike="noStrike" kern="1200" cap="none" spc="0" normalizeH="0" baseline="0" noProof="0" dirty="0" smtClean="0">
                <a:ln>
                  <a:noFill/>
                </a:ln>
                <a:solidFill>
                  <a:prstClr val="white">
                    <a:lumMod val="65000"/>
                  </a:prstClr>
                </a:solidFill>
                <a:effectLst/>
                <a:uLnTx/>
                <a:uFillTx/>
                <a:latin typeface="Tw Cen MT" panose="020B0602020104020603" pitchFamily="34" charset="0"/>
                <a:ea typeface="+mn-ea"/>
                <a:cs typeface="+mn-cs"/>
              </a:rPr>
              <a:t>…</a:t>
            </a:r>
            <a:endParaRPr kumimoji="0" lang="en-US" sz="4000" b="0" i="0" u="none" strike="noStrike" kern="1200" cap="none" spc="0" normalizeH="0" baseline="0" noProof="0" dirty="0">
              <a:ln>
                <a:noFill/>
              </a:ln>
              <a:solidFill>
                <a:prstClr val="white">
                  <a:lumMod val="65000"/>
                </a:prstClr>
              </a:solidFill>
              <a:effectLst/>
              <a:uLnTx/>
              <a:uFillTx/>
              <a:latin typeface="Tw Cen MT" panose="020B0602020104020603" pitchFamily="34" charset="0"/>
              <a:ea typeface="+mn-ea"/>
              <a:cs typeface="+mn-cs"/>
            </a:endParaRPr>
          </a:p>
        </p:txBody>
      </p:sp>
      <p:grpSp>
        <p:nvGrpSpPr>
          <p:cNvPr id="79" name="Group 78">
            <a:extLst>
              <a:ext uri="{FF2B5EF4-FFF2-40B4-BE49-F238E27FC236}">
                <a16:creationId xmlns:a16="http://schemas.microsoft.com/office/drawing/2014/main" id="{B347FCAE-CD51-47C1-A0E5-7FE287A79E42}"/>
              </a:ext>
            </a:extLst>
          </p:cNvPr>
          <p:cNvGrpSpPr/>
          <p:nvPr/>
        </p:nvGrpSpPr>
        <p:grpSpPr>
          <a:xfrm>
            <a:off x="5379551" y="878988"/>
            <a:ext cx="1434489" cy="190500"/>
            <a:chOff x="4679586" y="878988"/>
            <a:chExt cx="1434489" cy="190500"/>
          </a:xfrm>
        </p:grpSpPr>
        <p:sp>
          <p:nvSpPr>
            <p:cNvPr id="71" name="Oval 70">
              <a:extLst>
                <a:ext uri="{FF2B5EF4-FFF2-40B4-BE49-F238E27FC236}">
                  <a16:creationId xmlns:a16="http://schemas.microsoft.com/office/drawing/2014/main" id="{957F6F33-D335-4F37-A9F5-23DE49CB0B4A}"/>
                </a:ext>
              </a:extLst>
            </p:cNvPr>
            <p:cNvSpPr/>
            <p:nvPr/>
          </p:nvSpPr>
          <p:spPr>
            <a:xfrm>
              <a:off x="4679586" y="878988"/>
              <a:ext cx="190500" cy="190500"/>
            </a:xfrm>
            <a:prstGeom prst="ellipse">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Oval 73">
              <a:extLst>
                <a:ext uri="{FF2B5EF4-FFF2-40B4-BE49-F238E27FC236}">
                  <a16:creationId xmlns:a16="http://schemas.microsoft.com/office/drawing/2014/main" id="{9D3A95DB-0E0C-40A8-88F7-9DAC67B156F6}"/>
                </a:ext>
              </a:extLst>
            </p:cNvPr>
            <p:cNvSpPr/>
            <p:nvPr/>
          </p:nvSpPr>
          <p:spPr>
            <a:xfrm>
              <a:off x="4990736" y="878988"/>
              <a:ext cx="190500" cy="190500"/>
            </a:xfrm>
            <a:prstGeom prst="ellipse">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Oval 75">
              <a:extLst>
                <a:ext uri="{FF2B5EF4-FFF2-40B4-BE49-F238E27FC236}">
                  <a16:creationId xmlns:a16="http://schemas.microsoft.com/office/drawing/2014/main" id="{AD1EA8C3-D35D-4FB7-8D6B-858B4EE08256}"/>
                </a:ext>
              </a:extLst>
            </p:cNvPr>
            <p:cNvSpPr/>
            <p:nvPr/>
          </p:nvSpPr>
          <p:spPr>
            <a:xfrm>
              <a:off x="5301522" y="878988"/>
              <a:ext cx="190500" cy="190500"/>
            </a:xfrm>
            <a:prstGeom prst="ellipse">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Oval 76">
              <a:extLst>
                <a:ext uri="{FF2B5EF4-FFF2-40B4-BE49-F238E27FC236}">
                  <a16:creationId xmlns:a16="http://schemas.microsoft.com/office/drawing/2014/main" id="{FD4B96A9-29AD-4507-B1E8-D12C03BAD2C2}"/>
                </a:ext>
              </a:extLst>
            </p:cNvPr>
            <p:cNvSpPr/>
            <p:nvPr/>
          </p:nvSpPr>
          <p:spPr>
            <a:xfrm>
              <a:off x="5612308" y="878988"/>
              <a:ext cx="190500" cy="190500"/>
            </a:xfrm>
            <a:prstGeom prst="ellipse">
              <a:avLst/>
            </a:prstGeom>
            <a:solidFill>
              <a:srgbClr val="1C7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Oval 77">
              <a:extLst>
                <a:ext uri="{FF2B5EF4-FFF2-40B4-BE49-F238E27FC236}">
                  <a16:creationId xmlns:a16="http://schemas.microsoft.com/office/drawing/2014/main" id="{50AFA104-D1BD-427D-90C1-6CE47F2C7A56}"/>
                </a:ext>
              </a:extLst>
            </p:cNvPr>
            <p:cNvSpPr/>
            <p:nvPr/>
          </p:nvSpPr>
          <p:spPr>
            <a:xfrm>
              <a:off x="5923575" y="878988"/>
              <a:ext cx="190500" cy="1905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3" name="Picture 2" descr="File:Die Arche 2014 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843" y="1442907"/>
            <a:ext cx="3966861" cy="2326547"/>
          </a:xfrm>
          <a:prstGeom prst="rect">
            <a:avLst/>
          </a:prstGeom>
          <a:noFill/>
          <a:extLst>
            <a:ext uri="{909E8E84-426E-40DD-AFC4-6F175D3DCCD1}">
              <a14:hiddenFill xmlns:a14="http://schemas.microsoft.com/office/drawing/2010/main">
                <a:solidFill>
                  <a:srgbClr val="FFFFFF"/>
                </a:solidFill>
              </a14:hiddenFill>
            </a:ext>
          </a:extLst>
        </p:spPr>
      </p:pic>
      <p:pic>
        <p:nvPicPr>
          <p:cNvPr id="17" name="Grafik 16"/>
          <p:cNvPicPr>
            <a:picLocks noChangeAspect="1"/>
          </p:cNvPicPr>
          <p:nvPr/>
        </p:nvPicPr>
        <p:blipFill>
          <a:blip r:embed="rId3"/>
          <a:stretch>
            <a:fillRect/>
          </a:stretch>
        </p:blipFill>
        <p:spPr>
          <a:xfrm>
            <a:off x="6793799" y="1438441"/>
            <a:ext cx="3900863" cy="2171514"/>
          </a:xfrm>
          <a:prstGeom prst="rect">
            <a:avLst/>
          </a:prstGeom>
        </p:spPr>
      </p:pic>
      <p:pic>
        <p:nvPicPr>
          <p:cNvPr id="18" name="Grafik 17"/>
          <p:cNvPicPr>
            <a:picLocks noChangeAspect="1"/>
          </p:cNvPicPr>
          <p:nvPr/>
        </p:nvPicPr>
        <p:blipFill>
          <a:blip r:embed="rId4"/>
          <a:stretch>
            <a:fillRect/>
          </a:stretch>
        </p:blipFill>
        <p:spPr>
          <a:xfrm>
            <a:off x="6814040" y="4077073"/>
            <a:ext cx="3880622" cy="2304256"/>
          </a:xfrm>
          <a:prstGeom prst="rect">
            <a:avLst/>
          </a:prstGeom>
        </p:spPr>
      </p:pic>
      <p:pic>
        <p:nvPicPr>
          <p:cNvPr id="19" name="Picture 2" descr="Ländliche Gegen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843" y="4143486"/>
            <a:ext cx="3966861" cy="2213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779978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wipe(left)">
                                      <p:cBhvr>
                                        <p:cTn id="7"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6E7E9"/>
        </a:solidFill>
        <a:effectLst/>
      </p:bgPr>
    </p:bg>
    <p:spTree>
      <p:nvGrpSpPr>
        <p:cNvPr id="1" name=""/>
        <p:cNvGrpSpPr/>
        <p:nvPr/>
      </p:nvGrpSpPr>
      <p:grpSpPr>
        <a:xfrm>
          <a:off x="0" y="0"/>
          <a:ext cx="0" cy="0"/>
          <a:chOff x="0" y="0"/>
          <a:chExt cx="0" cy="0"/>
        </a:xfrm>
      </p:grpSpPr>
      <p:sp>
        <p:nvSpPr>
          <p:cNvPr id="70" name="TextBox 69">
            <a:extLst>
              <a:ext uri="{FF2B5EF4-FFF2-40B4-BE49-F238E27FC236}">
                <a16:creationId xmlns:a16="http://schemas.microsoft.com/office/drawing/2014/main" id="{AC17817C-AF36-4468-94FC-44DCFF825290}"/>
              </a:ext>
            </a:extLst>
          </p:cNvPr>
          <p:cNvSpPr txBox="1"/>
          <p:nvPr/>
        </p:nvSpPr>
        <p:spPr>
          <a:xfrm>
            <a:off x="2064346" y="131812"/>
            <a:ext cx="767190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prstClr val="white">
                    <a:lumMod val="65000"/>
                  </a:prstClr>
                </a:solidFill>
                <a:effectLst/>
                <a:uLnTx/>
                <a:uFillTx/>
                <a:latin typeface="Tw Cen MT" panose="020B0602020104020603" pitchFamily="34" charset="0"/>
                <a:ea typeface="+mn-ea"/>
                <a:cs typeface="+mn-cs"/>
              </a:rPr>
              <a:t>Was </a:t>
            </a:r>
            <a:r>
              <a:rPr kumimoji="0" lang="en-US" sz="4000" b="0" i="0" u="none" strike="noStrike" kern="1200" cap="none" spc="0" normalizeH="0" baseline="0" noProof="0" dirty="0" err="1" smtClean="0">
                <a:ln>
                  <a:noFill/>
                </a:ln>
                <a:solidFill>
                  <a:prstClr val="white">
                    <a:lumMod val="65000"/>
                  </a:prstClr>
                </a:solidFill>
                <a:effectLst/>
                <a:uLnTx/>
                <a:uFillTx/>
                <a:latin typeface="Tw Cen MT" panose="020B0602020104020603" pitchFamily="34" charset="0"/>
                <a:ea typeface="+mn-ea"/>
                <a:cs typeface="+mn-cs"/>
              </a:rPr>
              <a:t>macht</a:t>
            </a:r>
            <a:r>
              <a:rPr kumimoji="0" lang="en-US" sz="4000" b="0" i="0" u="none" strike="noStrike" kern="1200" cap="none" spc="0" normalizeH="0" baseline="0" noProof="0" dirty="0" smtClean="0">
                <a:ln>
                  <a:noFill/>
                </a:ln>
                <a:solidFill>
                  <a:prstClr val="white">
                    <a:lumMod val="65000"/>
                  </a:prstClr>
                </a:solidFill>
                <a:effectLst/>
                <a:uLnTx/>
                <a:uFillTx/>
                <a:latin typeface="Tw Cen MT" panose="020B0602020104020603" pitchFamily="34" charset="0"/>
                <a:ea typeface="+mn-ea"/>
                <a:cs typeface="+mn-cs"/>
              </a:rPr>
              <a:t> den </a:t>
            </a:r>
            <a:r>
              <a:rPr kumimoji="0" lang="en-US" sz="4000" b="0" i="0" u="none" strike="noStrike" kern="1200" cap="none" spc="0" normalizeH="0" baseline="0" noProof="0" dirty="0" err="1" smtClean="0">
                <a:ln>
                  <a:noFill/>
                </a:ln>
                <a:solidFill>
                  <a:prstClr val="white">
                    <a:lumMod val="65000"/>
                  </a:prstClr>
                </a:solidFill>
                <a:effectLst/>
                <a:uLnTx/>
                <a:uFillTx/>
                <a:latin typeface="Tw Cen MT" panose="020B0602020104020603" pitchFamily="34" charset="0"/>
                <a:ea typeface="+mn-ea"/>
                <a:cs typeface="+mn-cs"/>
              </a:rPr>
              <a:t>Unterschied</a:t>
            </a:r>
            <a:r>
              <a:rPr kumimoji="0" lang="en-US" sz="4000" b="0" i="0" u="none" strike="noStrike" kern="1200" cap="none" spc="0" normalizeH="0" noProof="0" dirty="0" smtClean="0">
                <a:ln>
                  <a:noFill/>
                </a:ln>
                <a:solidFill>
                  <a:prstClr val="white">
                    <a:lumMod val="65000"/>
                  </a:prstClr>
                </a:solidFill>
                <a:effectLst/>
                <a:uLnTx/>
                <a:uFillTx/>
                <a:latin typeface="Tw Cen MT" panose="020B0602020104020603" pitchFamily="34" charset="0"/>
                <a:ea typeface="+mn-ea"/>
                <a:cs typeface="+mn-cs"/>
              </a:rPr>
              <a:t>…</a:t>
            </a:r>
            <a:endParaRPr kumimoji="0" lang="en-US" sz="4000" b="0" i="0" u="none" strike="noStrike" kern="1200" cap="none" spc="0" normalizeH="0" baseline="0" noProof="0" dirty="0">
              <a:ln>
                <a:noFill/>
              </a:ln>
              <a:solidFill>
                <a:prstClr val="white">
                  <a:lumMod val="65000"/>
                </a:prstClr>
              </a:solidFill>
              <a:effectLst/>
              <a:uLnTx/>
              <a:uFillTx/>
              <a:latin typeface="Tw Cen MT" panose="020B0602020104020603" pitchFamily="34" charset="0"/>
              <a:ea typeface="+mn-ea"/>
              <a:cs typeface="+mn-cs"/>
            </a:endParaRPr>
          </a:p>
        </p:txBody>
      </p:sp>
      <p:grpSp>
        <p:nvGrpSpPr>
          <p:cNvPr id="79" name="Group 78">
            <a:extLst>
              <a:ext uri="{FF2B5EF4-FFF2-40B4-BE49-F238E27FC236}">
                <a16:creationId xmlns:a16="http://schemas.microsoft.com/office/drawing/2014/main" id="{B347FCAE-CD51-47C1-A0E5-7FE287A79E42}"/>
              </a:ext>
            </a:extLst>
          </p:cNvPr>
          <p:cNvGrpSpPr/>
          <p:nvPr/>
        </p:nvGrpSpPr>
        <p:grpSpPr>
          <a:xfrm>
            <a:off x="5379551" y="878988"/>
            <a:ext cx="1434489" cy="190500"/>
            <a:chOff x="4679586" y="878988"/>
            <a:chExt cx="1434489" cy="190500"/>
          </a:xfrm>
        </p:grpSpPr>
        <p:sp>
          <p:nvSpPr>
            <p:cNvPr id="71" name="Oval 70">
              <a:extLst>
                <a:ext uri="{FF2B5EF4-FFF2-40B4-BE49-F238E27FC236}">
                  <a16:creationId xmlns:a16="http://schemas.microsoft.com/office/drawing/2014/main" id="{957F6F33-D335-4F37-A9F5-23DE49CB0B4A}"/>
                </a:ext>
              </a:extLst>
            </p:cNvPr>
            <p:cNvSpPr/>
            <p:nvPr/>
          </p:nvSpPr>
          <p:spPr>
            <a:xfrm>
              <a:off x="4679586" y="878988"/>
              <a:ext cx="190500" cy="190500"/>
            </a:xfrm>
            <a:prstGeom prst="ellipse">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Oval 73">
              <a:extLst>
                <a:ext uri="{FF2B5EF4-FFF2-40B4-BE49-F238E27FC236}">
                  <a16:creationId xmlns:a16="http://schemas.microsoft.com/office/drawing/2014/main" id="{9D3A95DB-0E0C-40A8-88F7-9DAC67B156F6}"/>
                </a:ext>
              </a:extLst>
            </p:cNvPr>
            <p:cNvSpPr/>
            <p:nvPr/>
          </p:nvSpPr>
          <p:spPr>
            <a:xfrm>
              <a:off x="4990736" y="878988"/>
              <a:ext cx="190500" cy="190500"/>
            </a:xfrm>
            <a:prstGeom prst="ellipse">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Oval 75">
              <a:extLst>
                <a:ext uri="{FF2B5EF4-FFF2-40B4-BE49-F238E27FC236}">
                  <a16:creationId xmlns:a16="http://schemas.microsoft.com/office/drawing/2014/main" id="{AD1EA8C3-D35D-4FB7-8D6B-858B4EE08256}"/>
                </a:ext>
              </a:extLst>
            </p:cNvPr>
            <p:cNvSpPr/>
            <p:nvPr/>
          </p:nvSpPr>
          <p:spPr>
            <a:xfrm>
              <a:off x="5301522" y="878988"/>
              <a:ext cx="190500" cy="190500"/>
            </a:xfrm>
            <a:prstGeom prst="ellipse">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Oval 76">
              <a:extLst>
                <a:ext uri="{FF2B5EF4-FFF2-40B4-BE49-F238E27FC236}">
                  <a16:creationId xmlns:a16="http://schemas.microsoft.com/office/drawing/2014/main" id="{FD4B96A9-29AD-4507-B1E8-D12C03BAD2C2}"/>
                </a:ext>
              </a:extLst>
            </p:cNvPr>
            <p:cNvSpPr/>
            <p:nvPr/>
          </p:nvSpPr>
          <p:spPr>
            <a:xfrm>
              <a:off x="5612308" y="878988"/>
              <a:ext cx="190500" cy="190500"/>
            </a:xfrm>
            <a:prstGeom prst="ellipse">
              <a:avLst/>
            </a:prstGeom>
            <a:solidFill>
              <a:srgbClr val="1C7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Oval 77">
              <a:extLst>
                <a:ext uri="{FF2B5EF4-FFF2-40B4-BE49-F238E27FC236}">
                  <a16:creationId xmlns:a16="http://schemas.microsoft.com/office/drawing/2014/main" id="{50AFA104-D1BD-427D-90C1-6CE47F2C7A56}"/>
                </a:ext>
              </a:extLst>
            </p:cNvPr>
            <p:cNvSpPr/>
            <p:nvPr/>
          </p:nvSpPr>
          <p:spPr>
            <a:xfrm>
              <a:off x="5923575" y="878988"/>
              <a:ext cx="190500" cy="1905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0" name="Grafik 9"/>
          <p:cNvPicPr>
            <a:picLocks noChangeAspect="1"/>
          </p:cNvPicPr>
          <p:nvPr/>
        </p:nvPicPr>
        <p:blipFill>
          <a:blip r:embed="rId2"/>
          <a:stretch>
            <a:fillRect/>
          </a:stretch>
        </p:blipFill>
        <p:spPr>
          <a:xfrm>
            <a:off x="2432374" y="1268760"/>
            <a:ext cx="6897653" cy="5328592"/>
          </a:xfrm>
          <a:prstGeom prst="rect">
            <a:avLst/>
          </a:prstGeom>
        </p:spPr>
      </p:pic>
    </p:spTree>
    <p:extLst>
      <p:ext uri="{BB962C8B-B14F-4D97-AF65-F5344CB8AC3E}">
        <p14:creationId xmlns:p14="http://schemas.microsoft.com/office/powerpoint/2010/main" val="1857120027"/>
      </p:ext>
    </p:extLst>
  </p:cSld>
  <p:clrMapOvr>
    <a:masterClrMapping/>
  </p:clrMapOvr>
  <p:transition spd="slow">
    <p:push/>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6E7E9"/>
        </a:solidFill>
        <a:effectLst/>
      </p:bgPr>
    </p:bg>
    <p:spTree>
      <p:nvGrpSpPr>
        <p:cNvPr id="1" name=""/>
        <p:cNvGrpSpPr/>
        <p:nvPr/>
      </p:nvGrpSpPr>
      <p:grpSpPr>
        <a:xfrm>
          <a:off x="0" y="0"/>
          <a:ext cx="0" cy="0"/>
          <a:chOff x="0" y="0"/>
          <a:chExt cx="0" cy="0"/>
        </a:xfrm>
      </p:grpSpPr>
      <p:sp>
        <p:nvSpPr>
          <p:cNvPr id="70" name="TextBox 69">
            <a:extLst>
              <a:ext uri="{FF2B5EF4-FFF2-40B4-BE49-F238E27FC236}">
                <a16:creationId xmlns:a16="http://schemas.microsoft.com/office/drawing/2014/main" id="{AC17817C-AF36-4468-94FC-44DCFF825290}"/>
              </a:ext>
            </a:extLst>
          </p:cNvPr>
          <p:cNvSpPr txBox="1"/>
          <p:nvPr/>
        </p:nvSpPr>
        <p:spPr>
          <a:xfrm>
            <a:off x="2064346" y="131812"/>
            <a:ext cx="767190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smtClean="0">
                <a:ln>
                  <a:noFill/>
                </a:ln>
                <a:solidFill>
                  <a:prstClr val="white">
                    <a:lumMod val="65000"/>
                  </a:prstClr>
                </a:solidFill>
                <a:effectLst/>
                <a:uLnTx/>
                <a:uFillTx/>
                <a:latin typeface="Tw Cen MT" panose="020B0602020104020603" pitchFamily="34" charset="0"/>
                <a:ea typeface="+mn-ea"/>
                <a:cs typeface="+mn-cs"/>
              </a:rPr>
              <a:t>Deswegen</a:t>
            </a:r>
            <a:r>
              <a:rPr kumimoji="0" lang="en-US" sz="4000" b="0" i="0" u="none" strike="noStrike" kern="1200" cap="none" spc="0" normalizeH="0" baseline="0" noProof="0" dirty="0" smtClean="0">
                <a:ln>
                  <a:noFill/>
                </a:ln>
                <a:solidFill>
                  <a:prstClr val="white">
                    <a:lumMod val="65000"/>
                  </a:prstClr>
                </a:solidFill>
                <a:effectLst/>
                <a:uLnTx/>
                <a:uFillTx/>
                <a:latin typeface="Tw Cen MT" panose="020B0602020104020603" pitchFamily="34" charset="0"/>
                <a:ea typeface="+mn-ea"/>
                <a:cs typeface="+mn-cs"/>
              </a:rPr>
              <a:t> in </a:t>
            </a:r>
            <a:r>
              <a:rPr kumimoji="0" lang="en-US" sz="4000" b="0" i="0" u="none" strike="noStrike" kern="1200" cap="none" spc="0" normalizeH="0" baseline="0" noProof="0" dirty="0" err="1" smtClean="0">
                <a:ln>
                  <a:noFill/>
                </a:ln>
                <a:solidFill>
                  <a:prstClr val="white">
                    <a:lumMod val="65000"/>
                  </a:prstClr>
                </a:solidFill>
                <a:effectLst/>
                <a:uLnTx/>
                <a:uFillTx/>
                <a:latin typeface="Tw Cen MT" panose="020B0602020104020603" pitchFamily="34" charset="0"/>
                <a:ea typeface="+mn-ea"/>
                <a:cs typeface="+mn-cs"/>
              </a:rPr>
              <a:t>Zukunft</a:t>
            </a:r>
            <a:r>
              <a:rPr kumimoji="0" lang="en-US" sz="4000" b="0" i="0" u="none" strike="noStrike" kern="1200" cap="none" spc="0" normalizeH="0" baseline="0" noProof="0" dirty="0" smtClean="0">
                <a:ln>
                  <a:noFill/>
                </a:ln>
                <a:solidFill>
                  <a:prstClr val="white">
                    <a:lumMod val="65000"/>
                  </a:prstClr>
                </a:solidFill>
                <a:effectLst/>
                <a:uLnTx/>
                <a:uFillTx/>
                <a:latin typeface="Tw Cen MT" panose="020B0602020104020603" pitchFamily="34" charset="0"/>
                <a:ea typeface="+mn-ea"/>
                <a:cs typeface="+mn-cs"/>
              </a:rPr>
              <a:t> </a:t>
            </a:r>
            <a:r>
              <a:rPr kumimoji="0" lang="en-US" sz="4000" b="0" i="0" u="none" strike="noStrike" kern="1200" cap="none" spc="0" normalizeH="0" baseline="0" noProof="0" dirty="0" err="1" smtClean="0">
                <a:ln>
                  <a:noFill/>
                </a:ln>
                <a:solidFill>
                  <a:prstClr val="white">
                    <a:lumMod val="65000"/>
                  </a:prstClr>
                </a:solidFill>
                <a:effectLst/>
                <a:uLnTx/>
                <a:uFillTx/>
                <a:latin typeface="Tw Cen MT" panose="020B0602020104020603" pitchFamily="34" charset="0"/>
                <a:ea typeface="+mn-ea"/>
                <a:cs typeface="+mn-cs"/>
              </a:rPr>
              <a:t>auch</a:t>
            </a:r>
            <a:r>
              <a:rPr kumimoji="0" lang="en-US" sz="4000" b="0" i="0" u="none" strike="noStrike" kern="1200" cap="none" spc="0" normalizeH="0" noProof="0" dirty="0" smtClean="0">
                <a:ln>
                  <a:noFill/>
                </a:ln>
                <a:solidFill>
                  <a:prstClr val="white">
                    <a:lumMod val="65000"/>
                  </a:prstClr>
                </a:solidFill>
                <a:effectLst/>
                <a:uLnTx/>
                <a:uFillTx/>
                <a:latin typeface="Tw Cen MT" panose="020B0602020104020603" pitchFamily="34" charset="0"/>
                <a:ea typeface="+mn-ea"/>
                <a:cs typeface="+mn-cs"/>
              </a:rPr>
              <a:t> digital…</a:t>
            </a:r>
            <a:endParaRPr kumimoji="0" lang="en-US" sz="4000" b="0" i="0" u="none" strike="noStrike" kern="1200" cap="none" spc="0" normalizeH="0" baseline="0" noProof="0" dirty="0">
              <a:ln>
                <a:noFill/>
              </a:ln>
              <a:solidFill>
                <a:prstClr val="white">
                  <a:lumMod val="65000"/>
                </a:prstClr>
              </a:solidFill>
              <a:effectLst/>
              <a:uLnTx/>
              <a:uFillTx/>
              <a:latin typeface="Tw Cen MT" panose="020B0602020104020603" pitchFamily="34" charset="0"/>
              <a:ea typeface="+mn-ea"/>
              <a:cs typeface="+mn-cs"/>
            </a:endParaRPr>
          </a:p>
        </p:txBody>
      </p:sp>
      <p:grpSp>
        <p:nvGrpSpPr>
          <p:cNvPr id="79" name="Group 78">
            <a:extLst>
              <a:ext uri="{FF2B5EF4-FFF2-40B4-BE49-F238E27FC236}">
                <a16:creationId xmlns:a16="http://schemas.microsoft.com/office/drawing/2014/main" id="{B347FCAE-CD51-47C1-A0E5-7FE287A79E42}"/>
              </a:ext>
            </a:extLst>
          </p:cNvPr>
          <p:cNvGrpSpPr/>
          <p:nvPr/>
        </p:nvGrpSpPr>
        <p:grpSpPr>
          <a:xfrm>
            <a:off x="5379551" y="878988"/>
            <a:ext cx="1434489" cy="190500"/>
            <a:chOff x="4679586" y="878988"/>
            <a:chExt cx="1434489" cy="190500"/>
          </a:xfrm>
        </p:grpSpPr>
        <p:sp>
          <p:nvSpPr>
            <p:cNvPr id="71" name="Oval 70">
              <a:extLst>
                <a:ext uri="{FF2B5EF4-FFF2-40B4-BE49-F238E27FC236}">
                  <a16:creationId xmlns:a16="http://schemas.microsoft.com/office/drawing/2014/main" id="{957F6F33-D335-4F37-A9F5-23DE49CB0B4A}"/>
                </a:ext>
              </a:extLst>
            </p:cNvPr>
            <p:cNvSpPr/>
            <p:nvPr/>
          </p:nvSpPr>
          <p:spPr>
            <a:xfrm>
              <a:off x="4679586" y="878988"/>
              <a:ext cx="190500" cy="190500"/>
            </a:xfrm>
            <a:prstGeom prst="ellipse">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Oval 73">
              <a:extLst>
                <a:ext uri="{FF2B5EF4-FFF2-40B4-BE49-F238E27FC236}">
                  <a16:creationId xmlns:a16="http://schemas.microsoft.com/office/drawing/2014/main" id="{9D3A95DB-0E0C-40A8-88F7-9DAC67B156F6}"/>
                </a:ext>
              </a:extLst>
            </p:cNvPr>
            <p:cNvSpPr/>
            <p:nvPr/>
          </p:nvSpPr>
          <p:spPr>
            <a:xfrm>
              <a:off x="4990736" y="878988"/>
              <a:ext cx="190500" cy="190500"/>
            </a:xfrm>
            <a:prstGeom prst="ellipse">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Oval 75">
              <a:extLst>
                <a:ext uri="{FF2B5EF4-FFF2-40B4-BE49-F238E27FC236}">
                  <a16:creationId xmlns:a16="http://schemas.microsoft.com/office/drawing/2014/main" id="{AD1EA8C3-D35D-4FB7-8D6B-858B4EE08256}"/>
                </a:ext>
              </a:extLst>
            </p:cNvPr>
            <p:cNvSpPr/>
            <p:nvPr/>
          </p:nvSpPr>
          <p:spPr>
            <a:xfrm>
              <a:off x="5301522" y="878988"/>
              <a:ext cx="190500" cy="190500"/>
            </a:xfrm>
            <a:prstGeom prst="ellipse">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Oval 76">
              <a:extLst>
                <a:ext uri="{FF2B5EF4-FFF2-40B4-BE49-F238E27FC236}">
                  <a16:creationId xmlns:a16="http://schemas.microsoft.com/office/drawing/2014/main" id="{FD4B96A9-29AD-4507-B1E8-D12C03BAD2C2}"/>
                </a:ext>
              </a:extLst>
            </p:cNvPr>
            <p:cNvSpPr/>
            <p:nvPr/>
          </p:nvSpPr>
          <p:spPr>
            <a:xfrm>
              <a:off x="5612308" y="878988"/>
              <a:ext cx="190500" cy="190500"/>
            </a:xfrm>
            <a:prstGeom prst="ellipse">
              <a:avLst/>
            </a:prstGeom>
            <a:solidFill>
              <a:srgbClr val="1C7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Oval 77">
              <a:extLst>
                <a:ext uri="{FF2B5EF4-FFF2-40B4-BE49-F238E27FC236}">
                  <a16:creationId xmlns:a16="http://schemas.microsoft.com/office/drawing/2014/main" id="{50AFA104-D1BD-427D-90C1-6CE47F2C7A56}"/>
                </a:ext>
              </a:extLst>
            </p:cNvPr>
            <p:cNvSpPr/>
            <p:nvPr/>
          </p:nvSpPr>
          <p:spPr>
            <a:xfrm>
              <a:off x="5923575" y="878988"/>
              <a:ext cx="190500" cy="1905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6" name="Grafik 15"/>
          <p:cNvPicPr>
            <a:picLocks noChangeAspect="1"/>
          </p:cNvPicPr>
          <p:nvPr/>
        </p:nvPicPr>
        <p:blipFill>
          <a:blip r:embed="rId2"/>
          <a:stretch>
            <a:fillRect/>
          </a:stretch>
        </p:blipFill>
        <p:spPr>
          <a:xfrm>
            <a:off x="2590535" y="1412776"/>
            <a:ext cx="6821903" cy="5144947"/>
          </a:xfrm>
          <a:prstGeom prst="rect">
            <a:avLst/>
          </a:prstGeom>
        </p:spPr>
      </p:pic>
    </p:spTree>
    <p:extLst>
      <p:ext uri="{BB962C8B-B14F-4D97-AF65-F5344CB8AC3E}">
        <p14:creationId xmlns:p14="http://schemas.microsoft.com/office/powerpoint/2010/main" val="2221478473"/>
      </p:ext>
    </p:extLst>
  </p:cSld>
  <p:clrMapOvr>
    <a:masterClrMapping/>
  </p:clrMapOvr>
  <p:transition spd="slow">
    <p:push/>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6E7E9"/>
        </a:solidFill>
        <a:effectLst/>
      </p:bgPr>
    </p:bg>
    <p:spTree>
      <p:nvGrpSpPr>
        <p:cNvPr id="1" name=""/>
        <p:cNvGrpSpPr/>
        <p:nvPr/>
      </p:nvGrpSpPr>
      <p:grpSpPr>
        <a:xfrm>
          <a:off x="0" y="0"/>
          <a:ext cx="0" cy="0"/>
          <a:chOff x="0" y="0"/>
          <a:chExt cx="0" cy="0"/>
        </a:xfrm>
      </p:grpSpPr>
      <p:sp>
        <p:nvSpPr>
          <p:cNvPr id="52" name="TextBox 51">
            <a:extLst>
              <a:ext uri="{FF2B5EF4-FFF2-40B4-BE49-F238E27FC236}">
                <a16:creationId xmlns:a16="http://schemas.microsoft.com/office/drawing/2014/main" id="{44337E62-7F21-4CD3-9B0D-507A64DF7728}"/>
              </a:ext>
            </a:extLst>
          </p:cNvPr>
          <p:cNvSpPr txBox="1"/>
          <p:nvPr/>
        </p:nvSpPr>
        <p:spPr>
          <a:xfrm>
            <a:off x="557523" y="1124744"/>
            <a:ext cx="10658548" cy="5262979"/>
          </a:xfrm>
          <a:prstGeom prst="rect">
            <a:avLst/>
          </a:prstGeom>
          <a:noFill/>
        </p:spPr>
        <p:txBody>
          <a:bodyPr wrap="square" rtlCol="0">
            <a:spAutoFit/>
          </a:bodyPr>
          <a:lstStyle/>
          <a:p>
            <a:pPr marL="285750" indent="-285750">
              <a:buFont typeface="Wingdings" panose="05000000000000000000" pitchFamily="2" charset="2"/>
              <a:buChar char="§"/>
            </a:pPr>
            <a:r>
              <a:rPr lang="de-DE" sz="1400" dirty="0">
                <a:solidFill>
                  <a:srgbClr val="767171"/>
                </a:solidFill>
                <a:latin typeface="Century Gothic" panose="020B0502020202020204" pitchFamily="34" charset="0"/>
              </a:rPr>
              <a:t>Im Jahr </a:t>
            </a:r>
            <a:r>
              <a:rPr lang="de-DE" sz="1400" dirty="0" smtClean="0">
                <a:solidFill>
                  <a:srgbClr val="767171"/>
                </a:solidFill>
                <a:latin typeface="Century Gothic" panose="020B0502020202020204" pitchFamily="34" charset="0"/>
              </a:rPr>
              <a:t>2021 (</a:t>
            </a:r>
            <a:r>
              <a:rPr lang="de-DE" sz="1400" dirty="0" err="1" smtClean="0">
                <a:solidFill>
                  <a:srgbClr val="767171"/>
                </a:solidFill>
                <a:latin typeface="Century Gothic" panose="020B0502020202020204" pitchFamily="34" charset="0"/>
              </a:rPr>
              <a:t>BZgA</a:t>
            </a:r>
            <a:r>
              <a:rPr lang="de-DE" sz="1400" dirty="0" smtClean="0">
                <a:solidFill>
                  <a:srgbClr val="767171"/>
                </a:solidFill>
                <a:latin typeface="Century Gothic" panose="020B0502020202020204" pitchFamily="34" charset="0"/>
              </a:rPr>
              <a:t>) </a:t>
            </a:r>
            <a:r>
              <a:rPr lang="de-DE" sz="1400" dirty="0">
                <a:solidFill>
                  <a:srgbClr val="767171"/>
                </a:solidFill>
                <a:latin typeface="Century Gothic" panose="020B0502020202020204" pitchFamily="34" charset="0"/>
              </a:rPr>
              <a:t>gab jeder elfte </a:t>
            </a:r>
            <a:r>
              <a:rPr lang="de-DE" sz="1400" b="1" dirty="0">
                <a:solidFill>
                  <a:srgbClr val="767171"/>
                </a:solidFill>
                <a:latin typeface="Century Gothic" panose="020B0502020202020204" pitchFamily="34" charset="0"/>
              </a:rPr>
              <a:t>12- bis 17-jährige Jugendliche </a:t>
            </a:r>
            <a:r>
              <a:rPr lang="de-DE" sz="1400" dirty="0">
                <a:solidFill>
                  <a:srgbClr val="767171"/>
                </a:solidFill>
                <a:latin typeface="Century Gothic" panose="020B0502020202020204" pitchFamily="34" charset="0"/>
              </a:rPr>
              <a:t>(9,3 %) an, schon einmal im Leben Cannabis konsumiert zu </a:t>
            </a:r>
            <a:r>
              <a:rPr lang="de-DE" sz="1400" dirty="0" smtClean="0">
                <a:solidFill>
                  <a:srgbClr val="767171"/>
                </a:solidFill>
                <a:latin typeface="Century Gothic" panose="020B0502020202020204" pitchFamily="34" charset="0"/>
              </a:rPr>
              <a:t>haben </a:t>
            </a:r>
            <a:r>
              <a:rPr lang="de-DE" sz="1400" dirty="0" smtClean="0">
                <a:solidFill>
                  <a:srgbClr val="FF0000"/>
                </a:solidFill>
                <a:latin typeface="Century Gothic" panose="020B0502020202020204" pitchFamily="34" charset="0"/>
              </a:rPr>
              <a:t>(</a:t>
            </a:r>
            <a:r>
              <a:rPr lang="de-DE" sz="1400" b="1" i="1" dirty="0" smtClean="0">
                <a:solidFill>
                  <a:srgbClr val="FF0000"/>
                </a:solidFill>
                <a:latin typeface="Century Gothic" panose="020B0502020202020204" pitchFamily="34" charset="0"/>
              </a:rPr>
              <a:t>1.389</a:t>
            </a:r>
            <a:r>
              <a:rPr lang="de-DE" sz="1400" dirty="0" smtClean="0">
                <a:solidFill>
                  <a:srgbClr val="FF0000"/>
                </a:solidFill>
                <a:latin typeface="Century Gothic" panose="020B0502020202020204" pitchFamily="34" charset="0"/>
              </a:rPr>
              <a:t>). </a:t>
            </a:r>
            <a:r>
              <a:rPr lang="de-DE" sz="1400" dirty="0" smtClean="0">
                <a:solidFill>
                  <a:srgbClr val="767171"/>
                </a:solidFill>
                <a:latin typeface="Century Gothic" panose="020B0502020202020204" pitchFamily="34" charset="0"/>
              </a:rPr>
              <a:t>3,5 </a:t>
            </a:r>
            <a:r>
              <a:rPr lang="de-DE" sz="1400" dirty="0">
                <a:solidFill>
                  <a:srgbClr val="767171"/>
                </a:solidFill>
                <a:latin typeface="Century Gothic" panose="020B0502020202020204" pitchFamily="34" charset="0"/>
              </a:rPr>
              <a:t>% aller Jugendlichen hatten in den letzten 30 Tagen vor der Befragung Cannabis konsumiert </a:t>
            </a:r>
            <a:r>
              <a:rPr lang="de-DE" sz="1400" dirty="0" smtClean="0">
                <a:solidFill>
                  <a:srgbClr val="767171"/>
                </a:solidFill>
                <a:latin typeface="Century Gothic" panose="020B0502020202020204" pitchFamily="34" charset="0"/>
              </a:rPr>
              <a:t>(</a:t>
            </a:r>
            <a:r>
              <a:rPr lang="de-DE" sz="1400" b="1" dirty="0" smtClean="0">
                <a:solidFill>
                  <a:srgbClr val="767171"/>
                </a:solidFill>
                <a:latin typeface="Century Gothic" panose="020B0502020202020204" pitchFamily="34" charset="0"/>
              </a:rPr>
              <a:t>523</a:t>
            </a:r>
            <a:r>
              <a:rPr lang="de-DE" sz="1400" dirty="0" smtClean="0">
                <a:solidFill>
                  <a:srgbClr val="767171"/>
                </a:solidFill>
                <a:latin typeface="Century Gothic" panose="020B0502020202020204" pitchFamily="34" charset="0"/>
              </a:rPr>
              <a:t>). Der </a:t>
            </a:r>
            <a:r>
              <a:rPr lang="de-DE" sz="1400" dirty="0">
                <a:solidFill>
                  <a:srgbClr val="767171"/>
                </a:solidFill>
                <a:latin typeface="Century Gothic" panose="020B0502020202020204" pitchFamily="34" charset="0"/>
              </a:rPr>
              <a:t>Anteil der Jugendlichen mit regelmäßigem Cannabiskonsum, das heißt mehr als zehnmal in den letzten zwölf Monaten, betrug 1,6 % </a:t>
            </a:r>
            <a:r>
              <a:rPr lang="de-DE" sz="1400" dirty="0" smtClean="0">
                <a:solidFill>
                  <a:srgbClr val="767171"/>
                </a:solidFill>
                <a:latin typeface="Century Gothic" panose="020B0502020202020204" pitchFamily="34" charset="0"/>
              </a:rPr>
              <a:t>(</a:t>
            </a:r>
            <a:r>
              <a:rPr lang="de-DE" sz="1400" b="1" dirty="0" smtClean="0">
                <a:solidFill>
                  <a:srgbClr val="767171"/>
                </a:solidFill>
                <a:latin typeface="Century Gothic" panose="020B0502020202020204" pitchFamily="34" charset="0"/>
              </a:rPr>
              <a:t>239</a:t>
            </a:r>
            <a:r>
              <a:rPr lang="de-DE" sz="1400" dirty="0" smtClean="0">
                <a:solidFill>
                  <a:srgbClr val="767171"/>
                </a:solidFill>
                <a:latin typeface="Century Gothic" panose="020B0502020202020204" pitchFamily="34" charset="0"/>
              </a:rPr>
              <a:t>).</a:t>
            </a:r>
            <a:endParaRPr lang="de-DE" sz="1400" dirty="0">
              <a:solidFill>
                <a:srgbClr val="767171"/>
              </a:solidFill>
              <a:latin typeface="Century Gothic" panose="020B0502020202020204" pitchFamily="34" charset="0"/>
            </a:endParaRPr>
          </a:p>
          <a:p>
            <a:endParaRPr lang="de-DE" sz="1400" dirty="0">
              <a:solidFill>
                <a:srgbClr val="767171"/>
              </a:solidFill>
              <a:latin typeface="Century Gothic" panose="020B0502020202020204" pitchFamily="34" charset="0"/>
            </a:endParaRPr>
          </a:p>
          <a:p>
            <a:pPr marL="285750" indent="-285750">
              <a:buFont typeface="Wingdings" panose="05000000000000000000" pitchFamily="2" charset="2"/>
              <a:buChar char="§"/>
            </a:pPr>
            <a:r>
              <a:rPr lang="de-DE" sz="1400" dirty="0">
                <a:solidFill>
                  <a:srgbClr val="767171"/>
                </a:solidFill>
                <a:latin typeface="Century Gothic" panose="020B0502020202020204" pitchFamily="34" charset="0"/>
              </a:rPr>
              <a:t>Von den 18- bis 25-jährigen jungen Erwachsenen verfügte mit einer Lebenszeitprävalenz von 50,8 % die Hälfte über eigene </a:t>
            </a:r>
            <a:r>
              <a:rPr lang="de-DE" sz="1400" dirty="0" smtClean="0">
                <a:solidFill>
                  <a:srgbClr val="767171"/>
                </a:solidFill>
                <a:latin typeface="Century Gothic" panose="020B0502020202020204" pitchFamily="34" charset="0"/>
              </a:rPr>
              <a:t>Konsumerfahrung (</a:t>
            </a:r>
            <a:r>
              <a:rPr lang="de-DE" sz="1400" b="1" dirty="0" smtClean="0">
                <a:solidFill>
                  <a:srgbClr val="767171"/>
                </a:solidFill>
                <a:latin typeface="Century Gothic" panose="020B0502020202020204" pitchFamily="34" charset="0"/>
              </a:rPr>
              <a:t>19.493</a:t>
            </a:r>
            <a:r>
              <a:rPr lang="de-DE" sz="1400" dirty="0" smtClean="0">
                <a:solidFill>
                  <a:srgbClr val="767171"/>
                </a:solidFill>
                <a:latin typeface="Century Gothic" panose="020B0502020202020204" pitchFamily="34" charset="0"/>
              </a:rPr>
              <a:t>).  25,0 % haben </a:t>
            </a:r>
            <a:r>
              <a:rPr lang="de-DE" sz="1400" dirty="0">
                <a:solidFill>
                  <a:srgbClr val="767171"/>
                </a:solidFill>
                <a:latin typeface="Century Gothic" panose="020B0502020202020204" pitchFamily="34" charset="0"/>
              </a:rPr>
              <a:t>in den letzten zwölf Monaten Cannabis konsumiert </a:t>
            </a:r>
            <a:r>
              <a:rPr lang="de-DE" sz="1400" dirty="0" smtClean="0">
                <a:solidFill>
                  <a:srgbClr val="767171"/>
                </a:solidFill>
                <a:latin typeface="Century Gothic" panose="020B0502020202020204" pitchFamily="34" charset="0"/>
              </a:rPr>
              <a:t>(</a:t>
            </a:r>
            <a:r>
              <a:rPr lang="de-DE" sz="1400" b="1" dirty="0" smtClean="0">
                <a:solidFill>
                  <a:srgbClr val="767171"/>
                </a:solidFill>
                <a:latin typeface="Century Gothic" panose="020B0502020202020204" pitchFamily="34" charset="0"/>
              </a:rPr>
              <a:t>9.593</a:t>
            </a:r>
            <a:r>
              <a:rPr lang="de-DE" sz="1400" dirty="0" smtClean="0">
                <a:solidFill>
                  <a:srgbClr val="767171"/>
                </a:solidFill>
                <a:latin typeface="Century Gothic" panose="020B0502020202020204" pitchFamily="34" charset="0"/>
              </a:rPr>
              <a:t>).</a:t>
            </a:r>
          </a:p>
          <a:p>
            <a:pPr marL="285750" indent="-285750">
              <a:buFont typeface="Wingdings" panose="05000000000000000000" pitchFamily="2" charset="2"/>
              <a:buChar char="§"/>
            </a:pPr>
            <a:r>
              <a:rPr lang="de-DE" sz="1400" dirty="0" smtClean="0">
                <a:solidFill>
                  <a:srgbClr val="767171"/>
                </a:solidFill>
                <a:latin typeface="Century Gothic" panose="020B0502020202020204" pitchFamily="34" charset="0"/>
              </a:rPr>
              <a:t>12,0 % konsumierten </a:t>
            </a:r>
            <a:r>
              <a:rPr lang="de-DE" sz="1400" dirty="0">
                <a:solidFill>
                  <a:srgbClr val="767171"/>
                </a:solidFill>
                <a:latin typeface="Century Gothic" panose="020B0502020202020204" pitchFamily="34" charset="0"/>
              </a:rPr>
              <a:t>Cannabis auch in den letzten 30 Tagen </a:t>
            </a:r>
            <a:r>
              <a:rPr lang="de-DE" sz="1400" dirty="0" smtClean="0">
                <a:solidFill>
                  <a:srgbClr val="767171"/>
                </a:solidFill>
                <a:latin typeface="Century Gothic" panose="020B0502020202020204" pitchFamily="34" charset="0"/>
              </a:rPr>
              <a:t>(</a:t>
            </a:r>
            <a:r>
              <a:rPr lang="de-DE" sz="1400" b="1" dirty="0" smtClean="0">
                <a:solidFill>
                  <a:srgbClr val="767171"/>
                </a:solidFill>
                <a:latin typeface="Century Gothic" panose="020B0502020202020204" pitchFamily="34" charset="0"/>
              </a:rPr>
              <a:t>4.604</a:t>
            </a:r>
            <a:r>
              <a:rPr lang="de-DE" sz="1400" dirty="0" smtClean="0">
                <a:solidFill>
                  <a:srgbClr val="767171"/>
                </a:solidFill>
                <a:latin typeface="Century Gothic" panose="020B0502020202020204" pitchFamily="34" charset="0"/>
              </a:rPr>
              <a:t>).  8,6 % haben </a:t>
            </a:r>
            <a:r>
              <a:rPr lang="de-DE" sz="1400" dirty="0">
                <a:solidFill>
                  <a:srgbClr val="767171"/>
                </a:solidFill>
                <a:latin typeface="Century Gothic" panose="020B0502020202020204" pitchFamily="34" charset="0"/>
              </a:rPr>
              <a:t>in den letzten zwölf Monaten </a:t>
            </a:r>
            <a:r>
              <a:rPr lang="de-DE" sz="1400" b="1" dirty="0">
                <a:solidFill>
                  <a:srgbClr val="767171"/>
                </a:solidFill>
                <a:latin typeface="Century Gothic" panose="020B0502020202020204" pitchFamily="34" charset="0"/>
              </a:rPr>
              <a:t>regelmäßig Cannabis konsumiert</a:t>
            </a:r>
            <a:r>
              <a:rPr lang="de-DE" sz="1400" dirty="0" smtClean="0">
                <a:solidFill>
                  <a:srgbClr val="767171"/>
                </a:solidFill>
                <a:latin typeface="Century Gothic" panose="020B0502020202020204" pitchFamily="34" charset="0"/>
              </a:rPr>
              <a:t>. </a:t>
            </a:r>
            <a:r>
              <a:rPr lang="de-DE" sz="1400" dirty="0" smtClean="0">
                <a:solidFill>
                  <a:srgbClr val="FF0000"/>
                </a:solidFill>
                <a:latin typeface="Century Gothic" panose="020B0502020202020204" pitchFamily="34" charset="0"/>
              </a:rPr>
              <a:t>(</a:t>
            </a:r>
            <a:r>
              <a:rPr lang="de-DE" sz="1400" b="1" dirty="0" smtClean="0">
                <a:solidFill>
                  <a:srgbClr val="FF0000"/>
                </a:solidFill>
                <a:latin typeface="Century Gothic" panose="020B0502020202020204" pitchFamily="34" charset="0"/>
              </a:rPr>
              <a:t>3.299</a:t>
            </a:r>
            <a:r>
              <a:rPr lang="de-DE" sz="1400" dirty="0" smtClean="0">
                <a:solidFill>
                  <a:srgbClr val="FF0000"/>
                </a:solidFill>
                <a:latin typeface="Century Gothic" panose="020B0502020202020204" pitchFamily="34" charset="0"/>
              </a:rPr>
              <a:t>)</a:t>
            </a:r>
          </a:p>
          <a:p>
            <a:pPr marL="285750" indent="-285750">
              <a:buFont typeface="Wingdings" panose="05000000000000000000" pitchFamily="2" charset="2"/>
              <a:buChar char="§"/>
            </a:pPr>
            <a:endParaRPr lang="de-DE" sz="1400" dirty="0">
              <a:solidFill>
                <a:srgbClr val="767171"/>
              </a:solidFill>
              <a:latin typeface="Century Gothic" panose="020B0502020202020204" pitchFamily="34" charset="0"/>
            </a:endParaRPr>
          </a:p>
          <a:p>
            <a:pPr marL="285750" indent="-285750">
              <a:buFont typeface="Wingdings" panose="05000000000000000000" pitchFamily="2" charset="2"/>
              <a:buChar char="§"/>
            </a:pPr>
            <a:r>
              <a:rPr lang="de-DE" sz="1400" dirty="0" smtClean="0">
                <a:solidFill>
                  <a:srgbClr val="767171"/>
                </a:solidFill>
                <a:latin typeface="Century Gothic" panose="020B0502020202020204" pitchFamily="34" charset="0"/>
              </a:rPr>
              <a:t>Anstieg </a:t>
            </a:r>
            <a:r>
              <a:rPr lang="de-DE" sz="1400" dirty="0">
                <a:solidFill>
                  <a:srgbClr val="767171"/>
                </a:solidFill>
                <a:latin typeface="Century Gothic" panose="020B0502020202020204" pitchFamily="34" charset="0"/>
              </a:rPr>
              <a:t>des </a:t>
            </a:r>
            <a:r>
              <a:rPr lang="de-DE" sz="1400" dirty="0" smtClean="0">
                <a:solidFill>
                  <a:srgbClr val="767171"/>
                </a:solidFill>
                <a:latin typeface="Century Gothic" panose="020B0502020202020204" pitchFamily="34" charset="0"/>
              </a:rPr>
              <a:t>(auch regelmäßigen) Cannabiskonsums setzt </a:t>
            </a:r>
            <a:r>
              <a:rPr lang="de-DE" sz="1400" dirty="0">
                <a:solidFill>
                  <a:srgbClr val="767171"/>
                </a:solidFill>
                <a:latin typeface="Century Gothic" panose="020B0502020202020204" pitchFamily="34" charset="0"/>
              </a:rPr>
              <a:t>sich </a:t>
            </a:r>
            <a:r>
              <a:rPr lang="de-DE" sz="1400" dirty="0" smtClean="0">
                <a:solidFill>
                  <a:srgbClr val="767171"/>
                </a:solidFill>
                <a:latin typeface="Century Gothic" panose="020B0502020202020204" pitchFamily="34" charset="0"/>
              </a:rPr>
              <a:t>weiter </a:t>
            </a:r>
            <a:r>
              <a:rPr lang="de-DE" sz="1400" dirty="0">
                <a:solidFill>
                  <a:srgbClr val="767171"/>
                </a:solidFill>
                <a:latin typeface="Century Gothic" panose="020B0502020202020204" pitchFamily="34" charset="0"/>
              </a:rPr>
              <a:t>fort. </a:t>
            </a:r>
            <a:r>
              <a:rPr lang="de-DE" sz="1400" dirty="0" smtClean="0">
                <a:solidFill>
                  <a:srgbClr val="767171"/>
                </a:solidFill>
                <a:latin typeface="Century Gothic" panose="020B0502020202020204" pitchFamily="34" charset="0"/>
              </a:rPr>
              <a:t>In </a:t>
            </a:r>
            <a:r>
              <a:rPr lang="de-DE" sz="1400" dirty="0">
                <a:solidFill>
                  <a:srgbClr val="767171"/>
                </a:solidFill>
                <a:latin typeface="Century Gothic" panose="020B0502020202020204" pitchFamily="34" charset="0"/>
              </a:rPr>
              <a:t>2021 gab etwa jeder achte 18- bis 25-jährige junge Mensch an, regelmäßig Cannabis zu konsumieren (2008 war es jeder zwanzigste). </a:t>
            </a:r>
            <a:endParaRPr lang="de-DE" sz="1400" dirty="0" smtClean="0">
              <a:solidFill>
                <a:srgbClr val="767171"/>
              </a:solidFill>
              <a:latin typeface="Century Gothic" panose="020B0502020202020204" pitchFamily="34" charset="0"/>
            </a:endParaRPr>
          </a:p>
          <a:p>
            <a:pPr marL="285750" indent="-285750">
              <a:buFont typeface="Wingdings" panose="05000000000000000000" pitchFamily="2" charset="2"/>
              <a:buChar char="§"/>
            </a:pPr>
            <a:endParaRPr lang="de-DE" sz="1400" dirty="0">
              <a:solidFill>
                <a:srgbClr val="767171"/>
              </a:solidFill>
              <a:latin typeface="Century Gothic" panose="020B0502020202020204" pitchFamily="34" charset="0"/>
            </a:endParaRPr>
          </a:p>
          <a:p>
            <a:r>
              <a:rPr lang="de-DE" sz="1400" i="1" u="sng" dirty="0" smtClean="0">
                <a:solidFill>
                  <a:srgbClr val="767171"/>
                </a:solidFill>
                <a:latin typeface="Century Gothic" panose="020B0502020202020204" pitchFamily="34" charset="0"/>
              </a:rPr>
              <a:t>Klinische Epidemiologie (2022 DZSKJ):</a:t>
            </a:r>
          </a:p>
          <a:p>
            <a:pPr marL="285750" indent="-285750">
              <a:buFont typeface="Wingdings" panose="05000000000000000000" pitchFamily="2" charset="2"/>
              <a:buChar char="§"/>
            </a:pPr>
            <a:r>
              <a:rPr lang="de-DE" sz="1400" dirty="0" smtClean="0">
                <a:solidFill>
                  <a:srgbClr val="767171"/>
                </a:solidFill>
                <a:latin typeface="Century Gothic" panose="020B0502020202020204" pitchFamily="34" charset="0"/>
              </a:rPr>
              <a:t>Die </a:t>
            </a:r>
            <a:r>
              <a:rPr lang="de-DE" sz="1400" dirty="0">
                <a:solidFill>
                  <a:srgbClr val="767171"/>
                </a:solidFill>
                <a:latin typeface="Century Gothic" panose="020B0502020202020204" pitchFamily="34" charset="0"/>
              </a:rPr>
              <a:t>Anzahl der vollstationären Behandlungen cannabisbezogener Störungen (ICD-10: F12; zumeist männliche Patienten bis 15 Jahre) hat sich mit aktuell etwa 12 000 Fällen pro Jahr seit 2002 mehr als vervierfacht</a:t>
            </a:r>
            <a:r>
              <a:rPr lang="de-DE" sz="1400" dirty="0" smtClean="0">
                <a:solidFill>
                  <a:srgbClr val="767171"/>
                </a:solidFill>
                <a:latin typeface="Century Gothic" panose="020B0502020202020204" pitchFamily="34" charset="0"/>
              </a:rPr>
              <a:t>.</a:t>
            </a:r>
          </a:p>
          <a:p>
            <a:pPr marL="285750" indent="-285750">
              <a:buFont typeface="Wingdings" panose="05000000000000000000" pitchFamily="2" charset="2"/>
              <a:buChar char="§"/>
            </a:pPr>
            <a:endParaRPr lang="de-DE" sz="1400" dirty="0">
              <a:solidFill>
                <a:srgbClr val="767171"/>
              </a:solidFill>
              <a:latin typeface="Century Gothic" panose="020B0502020202020204" pitchFamily="34" charset="0"/>
            </a:endParaRPr>
          </a:p>
          <a:p>
            <a:pPr marL="285750" indent="-285750">
              <a:buFont typeface="Wingdings" panose="05000000000000000000" pitchFamily="2" charset="2"/>
              <a:buChar char="§"/>
            </a:pPr>
            <a:r>
              <a:rPr lang="de-DE" sz="1400" dirty="0" smtClean="0">
                <a:solidFill>
                  <a:srgbClr val="767171"/>
                </a:solidFill>
                <a:latin typeface="Century Gothic" panose="020B0502020202020204" pitchFamily="34" charset="0"/>
              </a:rPr>
              <a:t>Cannabisbezogene </a:t>
            </a:r>
            <a:r>
              <a:rPr lang="de-DE" sz="1400" dirty="0">
                <a:solidFill>
                  <a:srgbClr val="767171"/>
                </a:solidFill>
                <a:latin typeface="Century Gothic" panose="020B0502020202020204" pitchFamily="34" charset="0"/>
              </a:rPr>
              <a:t>Behandlungsanlässe bei </a:t>
            </a:r>
            <a:r>
              <a:rPr lang="de-DE" sz="1400" dirty="0" smtClean="0">
                <a:solidFill>
                  <a:srgbClr val="767171"/>
                </a:solidFill>
                <a:latin typeface="Century Gothic" panose="020B0502020202020204" pitchFamily="34" charset="0"/>
              </a:rPr>
              <a:t>15 - </a:t>
            </a:r>
            <a:r>
              <a:rPr lang="de-DE" sz="1400" dirty="0">
                <a:solidFill>
                  <a:srgbClr val="767171"/>
                </a:solidFill>
                <a:latin typeface="Century Gothic" panose="020B0502020202020204" pitchFamily="34" charset="0"/>
              </a:rPr>
              <a:t>bis 19-Jährigen machen den größten Anteil in den ambulanten und stationären Suchthilfe </a:t>
            </a:r>
            <a:r>
              <a:rPr lang="de-DE" sz="1400" dirty="0" smtClean="0">
                <a:solidFill>
                  <a:srgbClr val="767171"/>
                </a:solidFill>
                <a:latin typeface="Century Gothic" panose="020B0502020202020204" pitchFamily="34" charset="0"/>
              </a:rPr>
              <a:t>aus.</a:t>
            </a:r>
          </a:p>
          <a:p>
            <a:pPr marL="285750" indent="-285750">
              <a:buFont typeface="Wingdings" panose="05000000000000000000" pitchFamily="2" charset="2"/>
              <a:buChar char="§"/>
            </a:pPr>
            <a:endParaRPr lang="de-DE" sz="1400" dirty="0" smtClean="0">
              <a:solidFill>
                <a:srgbClr val="767171"/>
              </a:solidFill>
              <a:latin typeface="Century Gothic" panose="020B0502020202020204" pitchFamily="34" charset="0"/>
            </a:endParaRPr>
          </a:p>
          <a:p>
            <a:r>
              <a:rPr lang="de-DE" sz="1400" i="1" u="sng" dirty="0" smtClean="0">
                <a:solidFill>
                  <a:srgbClr val="767171"/>
                </a:solidFill>
                <a:latin typeface="Century Gothic" panose="020B0502020202020204" pitchFamily="34" charset="0"/>
              </a:rPr>
              <a:t>Erwachsene im Alter von 18 – 64 Jahre (2021 ESA):</a:t>
            </a:r>
            <a:endParaRPr lang="de-DE" sz="1400" i="1" u="sng" dirty="0">
              <a:solidFill>
                <a:srgbClr val="767171"/>
              </a:solidFill>
              <a:latin typeface="Century Gothic" panose="020B0502020202020204" pitchFamily="34" charset="0"/>
            </a:endParaRPr>
          </a:p>
          <a:p>
            <a:pPr marL="285750" indent="-285750">
              <a:buFont typeface="Wingdings" panose="05000000000000000000" pitchFamily="2" charset="2"/>
              <a:buChar char="§"/>
            </a:pPr>
            <a:r>
              <a:rPr lang="de-DE" sz="1400" dirty="0">
                <a:solidFill>
                  <a:srgbClr val="767171"/>
                </a:solidFill>
                <a:latin typeface="Century Gothic" panose="020B0502020202020204" pitchFamily="34" charset="0"/>
              </a:rPr>
              <a:t>2021 konsumierten 8,8 Prozent </a:t>
            </a:r>
            <a:r>
              <a:rPr lang="de-DE" sz="1400" dirty="0" smtClean="0">
                <a:solidFill>
                  <a:srgbClr val="767171"/>
                </a:solidFill>
                <a:latin typeface="Century Gothic" panose="020B0502020202020204" pitchFamily="34" charset="0"/>
              </a:rPr>
              <a:t>in </a:t>
            </a:r>
            <a:r>
              <a:rPr lang="de-DE" sz="1400" dirty="0">
                <a:solidFill>
                  <a:srgbClr val="767171"/>
                </a:solidFill>
                <a:latin typeface="Century Gothic" panose="020B0502020202020204" pitchFamily="34" charset="0"/>
              </a:rPr>
              <a:t>den letzten 12 Monaten mindestens einmal </a:t>
            </a:r>
            <a:r>
              <a:rPr lang="de-DE" sz="1400" dirty="0" smtClean="0">
                <a:solidFill>
                  <a:srgbClr val="767171"/>
                </a:solidFill>
                <a:latin typeface="Century Gothic" panose="020B0502020202020204" pitchFamily="34" charset="0"/>
              </a:rPr>
              <a:t>Cannabis</a:t>
            </a:r>
            <a:r>
              <a:rPr lang="de-DE" sz="1400" dirty="0">
                <a:solidFill>
                  <a:srgbClr val="767171"/>
                </a:solidFill>
                <a:latin typeface="Century Gothic" panose="020B0502020202020204" pitchFamily="34" charset="0"/>
              </a:rPr>
              <a:t> </a:t>
            </a:r>
            <a:r>
              <a:rPr lang="de-DE" sz="1400" dirty="0" smtClean="0">
                <a:solidFill>
                  <a:srgbClr val="767171"/>
                </a:solidFill>
                <a:latin typeface="Century Gothic" panose="020B0502020202020204" pitchFamily="34" charset="0"/>
              </a:rPr>
              <a:t>(</a:t>
            </a:r>
            <a:r>
              <a:rPr lang="de-DE" sz="1400" b="1" dirty="0" smtClean="0">
                <a:solidFill>
                  <a:srgbClr val="767171"/>
                </a:solidFill>
                <a:latin typeface="Century Gothic" panose="020B0502020202020204" pitchFamily="34" charset="0"/>
              </a:rPr>
              <a:t>23.679</a:t>
            </a:r>
            <a:r>
              <a:rPr lang="de-DE" sz="1400" dirty="0" smtClean="0">
                <a:solidFill>
                  <a:srgbClr val="767171"/>
                </a:solidFill>
                <a:latin typeface="Century Gothic" panose="020B0502020202020204" pitchFamily="34" charset="0"/>
              </a:rPr>
              <a:t>); davon </a:t>
            </a:r>
            <a:r>
              <a:rPr lang="de-DE" sz="1400" b="1" dirty="0">
                <a:solidFill>
                  <a:srgbClr val="767171"/>
                </a:solidFill>
                <a:latin typeface="Century Gothic" panose="020B0502020202020204" pitchFamily="34" charset="0"/>
              </a:rPr>
              <a:t>p</a:t>
            </a:r>
            <a:r>
              <a:rPr lang="de-DE" sz="1400" b="1" dirty="0" smtClean="0">
                <a:solidFill>
                  <a:srgbClr val="767171"/>
                </a:solidFill>
                <a:latin typeface="Century Gothic" panose="020B0502020202020204" pitchFamily="34" charset="0"/>
              </a:rPr>
              <a:t>roblematischer Konsum </a:t>
            </a:r>
            <a:r>
              <a:rPr lang="de-DE" sz="1400" dirty="0" smtClean="0">
                <a:solidFill>
                  <a:srgbClr val="767171"/>
                </a:solidFill>
                <a:latin typeface="Century Gothic" panose="020B0502020202020204" pitchFamily="34" charset="0"/>
              </a:rPr>
              <a:t>bei jedem vierten </a:t>
            </a:r>
            <a:r>
              <a:rPr lang="de-DE" sz="1400" b="1" dirty="0" smtClean="0">
                <a:solidFill>
                  <a:srgbClr val="FF0000"/>
                </a:solidFill>
                <a:latin typeface="Century Gothic" panose="020B0502020202020204" pitchFamily="34" charset="0"/>
              </a:rPr>
              <a:t>(5.919).</a:t>
            </a:r>
          </a:p>
          <a:p>
            <a:endParaRPr lang="de-DE" sz="1400" dirty="0">
              <a:solidFill>
                <a:srgbClr val="767171"/>
              </a:solidFill>
              <a:latin typeface="Century Gothic" panose="020B0502020202020204" pitchFamily="34" charset="0"/>
            </a:endParaRPr>
          </a:p>
        </p:txBody>
      </p:sp>
      <p:sp>
        <p:nvSpPr>
          <p:cNvPr id="70" name="TextBox 69">
            <a:extLst>
              <a:ext uri="{FF2B5EF4-FFF2-40B4-BE49-F238E27FC236}">
                <a16:creationId xmlns:a16="http://schemas.microsoft.com/office/drawing/2014/main" id="{AC17817C-AF36-4468-94FC-44DCFF825290}"/>
              </a:ext>
            </a:extLst>
          </p:cNvPr>
          <p:cNvSpPr txBox="1"/>
          <p:nvPr/>
        </p:nvSpPr>
        <p:spPr>
          <a:xfrm>
            <a:off x="2457338" y="131812"/>
            <a:ext cx="7278915" cy="707886"/>
          </a:xfrm>
          <a:prstGeom prst="rect">
            <a:avLst/>
          </a:prstGeom>
          <a:noFill/>
        </p:spPr>
        <p:txBody>
          <a:bodyPr wrap="square" rtlCol="0">
            <a:spAutoFit/>
          </a:bodyPr>
          <a:lstStyle/>
          <a:p>
            <a:pPr algn="ctr" defTabSz="914400"/>
            <a:r>
              <a:rPr lang="en-US" sz="4000" dirty="0" smtClean="0">
                <a:solidFill>
                  <a:prstClr val="white">
                    <a:lumMod val="65000"/>
                  </a:prstClr>
                </a:solidFill>
                <a:latin typeface="Tw Cen MT" panose="020B0602020104020603" pitchFamily="34" charset="0"/>
              </a:rPr>
              <a:t>CANNABIS PRÄVALENZ</a:t>
            </a:r>
            <a:endParaRPr lang="en-US" sz="4000" dirty="0">
              <a:solidFill>
                <a:prstClr val="white">
                  <a:lumMod val="65000"/>
                </a:prstClr>
              </a:solidFill>
              <a:latin typeface="Tw Cen MT" panose="020B0602020104020603" pitchFamily="34" charset="0"/>
            </a:endParaRPr>
          </a:p>
        </p:txBody>
      </p:sp>
      <p:grpSp>
        <p:nvGrpSpPr>
          <p:cNvPr id="79" name="Group 78">
            <a:extLst>
              <a:ext uri="{FF2B5EF4-FFF2-40B4-BE49-F238E27FC236}">
                <a16:creationId xmlns:a16="http://schemas.microsoft.com/office/drawing/2014/main" id="{B347FCAE-CD51-47C1-A0E5-7FE287A79E42}"/>
              </a:ext>
            </a:extLst>
          </p:cNvPr>
          <p:cNvGrpSpPr/>
          <p:nvPr/>
        </p:nvGrpSpPr>
        <p:grpSpPr>
          <a:xfrm>
            <a:off x="5379551" y="878988"/>
            <a:ext cx="1434489" cy="190500"/>
            <a:chOff x="4679586" y="878988"/>
            <a:chExt cx="1434489" cy="190500"/>
          </a:xfrm>
        </p:grpSpPr>
        <p:sp>
          <p:nvSpPr>
            <p:cNvPr id="71" name="Oval 70">
              <a:extLst>
                <a:ext uri="{FF2B5EF4-FFF2-40B4-BE49-F238E27FC236}">
                  <a16:creationId xmlns:a16="http://schemas.microsoft.com/office/drawing/2014/main" id="{957F6F33-D335-4F37-A9F5-23DE49CB0B4A}"/>
                </a:ext>
              </a:extLst>
            </p:cNvPr>
            <p:cNvSpPr/>
            <p:nvPr/>
          </p:nvSpPr>
          <p:spPr>
            <a:xfrm>
              <a:off x="4679586" y="878988"/>
              <a:ext cx="190500" cy="190500"/>
            </a:xfrm>
            <a:prstGeom prst="ellipse">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74" name="Oval 73">
              <a:extLst>
                <a:ext uri="{FF2B5EF4-FFF2-40B4-BE49-F238E27FC236}">
                  <a16:creationId xmlns:a16="http://schemas.microsoft.com/office/drawing/2014/main" id="{9D3A95DB-0E0C-40A8-88F7-9DAC67B156F6}"/>
                </a:ext>
              </a:extLst>
            </p:cNvPr>
            <p:cNvSpPr/>
            <p:nvPr/>
          </p:nvSpPr>
          <p:spPr>
            <a:xfrm>
              <a:off x="4990736" y="878988"/>
              <a:ext cx="190500" cy="190500"/>
            </a:xfrm>
            <a:prstGeom prst="ellipse">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76" name="Oval 75">
              <a:extLst>
                <a:ext uri="{FF2B5EF4-FFF2-40B4-BE49-F238E27FC236}">
                  <a16:creationId xmlns:a16="http://schemas.microsoft.com/office/drawing/2014/main" id="{AD1EA8C3-D35D-4FB7-8D6B-858B4EE08256}"/>
                </a:ext>
              </a:extLst>
            </p:cNvPr>
            <p:cNvSpPr/>
            <p:nvPr/>
          </p:nvSpPr>
          <p:spPr>
            <a:xfrm>
              <a:off x="5301522" y="878988"/>
              <a:ext cx="190500" cy="190500"/>
            </a:xfrm>
            <a:prstGeom prst="ellipse">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77" name="Oval 76">
              <a:extLst>
                <a:ext uri="{FF2B5EF4-FFF2-40B4-BE49-F238E27FC236}">
                  <a16:creationId xmlns:a16="http://schemas.microsoft.com/office/drawing/2014/main" id="{FD4B96A9-29AD-4507-B1E8-D12C03BAD2C2}"/>
                </a:ext>
              </a:extLst>
            </p:cNvPr>
            <p:cNvSpPr/>
            <p:nvPr/>
          </p:nvSpPr>
          <p:spPr>
            <a:xfrm>
              <a:off x="5612308" y="878988"/>
              <a:ext cx="190500" cy="190500"/>
            </a:xfrm>
            <a:prstGeom prst="ellipse">
              <a:avLst/>
            </a:prstGeom>
            <a:solidFill>
              <a:srgbClr val="1C7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78" name="Oval 77">
              <a:extLst>
                <a:ext uri="{FF2B5EF4-FFF2-40B4-BE49-F238E27FC236}">
                  <a16:creationId xmlns:a16="http://schemas.microsoft.com/office/drawing/2014/main" id="{50AFA104-D1BD-427D-90C1-6CE47F2C7A56}"/>
                </a:ext>
              </a:extLst>
            </p:cNvPr>
            <p:cNvSpPr/>
            <p:nvPr/>
          </p:nvSpPr>
          <p:spPr>
            <a:xfrm>
              <a:off x="5923575" y="878988"/>
              <a:ext cx="190500" cy="1905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grpSp>
      <p:sp>
        <p:nvSpPr>
          <p:cNvPr id="10" name="Textfeld 9"/>
          <p:cNvSpPr txBox="1"/>
          <p:nvPr/>
        </p:nvSpPr>
        <p:spPr>
          <a:xfrm>
            <a:off x="9049122" y="6560034"/>
            <a:ext cx="3024337" cy="276999"/>
          </a:xfrm>
          <a:prstGeom prst="rect">
            <a:avLst/>
          </a:prstGeom>
          <a:noFill/>
        </p:spPr>
        <p:txBody>
          <a:bodyPr wrap="square" rtlCol="0">
            <a:spAutoFit/>
          </a:bodyPr>
          <a:lstStyle/>
          <a:p>
            <a:r>
              <a:rPr lang="de-DE" sz="1200" dirty="0" smtClean="0"/>
              <a:t>Quellen: </a:t>
            </a:r>
            <a:r>
              <a:rPr lang="de-DE" sz="1200" dirty="0" err="1" smtClean="0"/>
              <a:t>BzGA</a:t>
            </a:r>
            <a:r>
              <a:rPr lang="de-DE" sz="1200" dirty="0" smtClean="0"/>
              <a:t> 2022; DZSKJ 2022; ESA 2021</a:t>
            </a:r>
            <a:endParaRPr lang="de-DE" sz="1200" dirty="0"/>
          </a:p>
        </p:txBody>
      </p:sp>
    </p:spTree>
    <p:extLst>
      <p:ext uri="{BB962C8B-B14F-4D97-AF65-F5344CB8AC3E}">
        <p14:creationId xmlns:p14="http://schemas.microsoft.com/office/powerpoint/2010/main" val="356368720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anim calcmode="lin" valueType="num">
                                      <p:cBhvr>
                                        <p:cTn id="8" dur="500" fill="hold"/>
                                        <p:tgtEl>
                                          <p:spTgt spid="52"/>
                                        </p:tgtEl>
                                        <p:attrNameLst>
                                          <p:attrName>ppt_x</p:attrName>
                                        </p:attrNameLst>
                                      </p:cBhvr>
                                      <p:tavLst>
                                        <p:tav tm="0">
                                          <p:val>
                                            <p:strVal val="#ppt_x"/>
                                          </p:val>
                                        </p:tav>
                                        <p:tav tm="100000">
                                          <p:val>
                                            <p:strVal val="#ppt_x"/>
                                          </p:val>
                                        </p:tav>
                                      </p:tavLst>
                                    </p:anim>
                                    <p:anim calcmode="lin" valueType="num">
                                      <p:cBhvr>
                                        <p:cTn id="9" dur="5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6E7E9"/>
        </a:solidFill>
        <a:effectLst/>
      </p:bgPr>
    </p:bg>
    <p:spTree>
      <p:nvGrpSpPr>
        <p:cNvPr id="1" name=""/>
        <p:cNvGrpSpPr/>
        <p:nvPr/>
      </p:nvGrpSpPr>
      <p:grpSpPr>
        <a:xfrm>
          <a:off x="0" y="0"/>
          <a:ext cx="0" cy="0"/>
          <a:chOff x="0" y="0"/>
          <a:chExt cx="0" cy="0"/>
        </a:xfrm>
      </p:grpSpPr>
      <p:sp>
        <p:nvSpPr>
          <p:cNvPr id="70" name="TextBox 69">
            <a:extLst>
              <a:ext uri="{FF2B5EF4-FFF2-40B4-BE49-F238E27FC236}">
                <a16:creationId xmlns:a16="http://schemas.microsoft.com/office/drawing/2014/main" id="{AC17817C-AF36-4468-94FC-44DCFF825290}"/>
              </a:ext>
            </a:extLst>
          </p:cNvPr>
          <p:cNvSpPr txBox="1"/>
          <p:nvPr/>
        </p:nvSpPr>
        <p:spPr>
          <a:xfrm>
            <a:off x="2064346" y="131812"/>
            <a:ext cx="767190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smtClean="0">
                <a:ln>
                  <a:noFill/>
                </a:ln>
                <a:solidFill>
                  <a:prstClr val="white">
                    <a:lumMod val="65000"/>
                  </a:prstClr>
                </a:solidFill>
                <a:effectLst/>
                <a:uLnTx/>
                <a:uFillTx/>
                <a:latin typeface="Tw Cen MT" panose="020B0602020104020603" pitchFamily="34" charset="0"/>
                <a:ea typeface="+mn-ea"/>
                <a:cs typeface="+mn-cs"/>
              </a:rPr>
              <a:t>Deswegen</a:t>
            </a:r>
            <a:r>
              <a:rPr kumimoji="0" lang="en-US" sz="4000" b="0" i="0" u="none" strike="noStrike" kern="1200" cap="none" spc="0" normalizeH="0" baseline="0" noProof="0" dirty="0" smtClean="0">
                <a:ln>
                  <a:noFill/>
                </a:ln>
                <a:solidFill>
                  <a:prstClr val="white">
                    <a:lumMod val="65000"/>
                  </a:prstClr>
                </a:solidFill>
                <a:effectLst/>
                <a:uLnTx/>
                <a:uFillTx/>
                <a:latin typeface="Tw Cen MT" panose="020B0602020104020603" pitchFamily="34" charset="0"/>
                <a:ea typeface="+mn-ea"/>
                <a:cs typeface="+mn-cs"/>
              </a:rPr>
              <a:t> in </a:t>
            </a:r>
            <a:r>
              <a:rPr kumimoji="0" lang="en-US" sz="4000" b="0" i="0" u="none" strike="noStrike" kern="1200" cap="none" spc="0" normalizeH="0" baseline="0" noProof="0" dirty="0" err="1" smtClean="0">
                <a:ln>
                  <a:noFill/>
                </a:ln>
                <a:solidFill>
                  <a:prstClr val="white">
                    <a:lumMod val="65000"/>
                  </a:prstClr>
                </a:solidFill>
                <a:effectLst/>
                <a:uLnTx/>
                <a:uFillTx/>
                <a:latin typeface="Tw Cen MT" panose="020B0602020104020603" pitchFamily="34" charset="0"/>
                <a:ea typeface="+mn-ea"/>
                <a:cs typeface="+mn-cs"/>
              </a:rPr>
              <a:t>Zukunft</a:t>
            </a:r>
            <a:r>
              <a:rPr kumimoji="0" lang="en-US" sz="4000" b="0" i="0" u="none" strike="noStrike" kern="1200" cap="none" spc="0" normalizeH="0" baseline="0" noProof="0" dirty="0" smtClean="0">
                <a:ln>
                  <a:noFill/>
                </a:ln>
                <a:solidFill>
                  <a:prstClr val="white">
                    <a:lumMod val="65000"/>
                  </a:prstClr>
                </a:solidFill>
                <a:effectLst/>
                <a:uLnTx/>
                <a:uFillTx/>
                <a:latin typeface="Tw Cen MT" panose="020B0602020104020603" pitchFamily="34" charset="0"/>
                <a:ea typeface="+mn-ea"/>
                <a:cs typeface="+mn-cs"/>
              </a:rPr>
              <a:t> </a:t>
            </a:r>
            <a:r>
              <a:rPr kumimoji="0" lang="en-US" sz="4000" b="0" i="0" u="none" strike="noStrike" kern="1200" cap="none" spc="0" normalizeH="0" baseline="0" noProof="0" dirty="0" err="1" smtClean="0">
                <a:ln>
                  <a:noFill/>
                </a:ln>
                <a:solidFill>
                  <a:prstClr val="white">
                    <a:lumMod val="65000"/>
                  </a:prstClr>
                </a:solidFill>
                <a:effectLst/>
                <a:uLnTx/>
                <a:uFillTx/>
                <a:latin typeface="Tw Cen MT" panose="020B0602020104020603" pitchFamily="34" charset="0"/>
                <a:ea typeface="+mn-ea"/>
                <a:cs typeface="+mn-cs"/>
              </a:rPr>
              <a:t>auch</a:t>
            </a:r>
            <a:r>
              <a:rPr kumimoji="0" lang="en-US" sz="4000" b="0" i="0" u="none" strike="noStrike" kern="1200" cap="none" spc="0" normalizeH="0" noProof="0" dirty="0" smtClean="0">
                <a:ln>
                  <a:noFill/>
                </a:ln>
                <a:solidFill>
                  <a:prstClr val="white">
                    <a:lumMod val="65000"/>
                  </a:prstClr>
                </a:solidFill>
                <a:effectLst/>
                <a:uLnTx/>
                <a:uFillTx/>
                <a:latin typeface="Tw Cen MT" panose="020B0602020104020603" pitchFamily="34" charset="0"/>
                <a:ea typeface="+mn-ea"/>
                <a:cs typeface="+mn-cs"/>
              </a:rPr>
              <a:t> digital…</a:t>
            </a:r>
            <a:endParaRPr kumimoji="0" lang="en-US" sz="4000" b="0" i="0" u="none" strike="noStrike" kern="1200" cap="none" spc="0" normalizeH="0" baseline="0" noProof="0" dirty="0">
              <a:ln>
                <a:noFill/>
              </a:ln>
              <a:solidFill>
                <a:prstClr val="white">
                  <a:lumMod val="65000"/>
                </a:prstClr>
              </a:solidFill>
              <a:effectLst/>
              <a:uLnTx/>
              <a:uFillTx/>
              <a:latin typeface="Tw Cen MT" panose="020B0602020104020603" pitchFamily="34" charset="0"/>
              <a:ea typeface="+mn-ea"/>
              <a:cs typeface="+mn-cs"/>
            </a:endParaRPr>
          </a:p>
        </p:txBody>
      </p:sp>
      <p:grpSp>
        <p:nvGrpSpPr>
          <p:cNvPr id="79" name="Group 78">
            <a:extLst>
              <a:ext uri="{FF2B5EF4-FFF2-40B4-BE49-F238E27FC236}">
                <a16:creationId xmlns:a16="http://schemas.microsoft.com/office/drawing/2014/main" id="{B347FCAE-CD51-47C1-A0E5-7FE287A79E42}"/>
              </a:ext>
            </a:extLst>
          </p:cNvPr>
          <p:cNvGrpSpPr/>
          <p:nvPr/>
        </p:nvGrpSpPr>
        <p:grpSpPr>
          <a:xfrm>
            <a:off x="5379551" y="878988"/>
            <a:ext cx="1434489" cy="190500"/>
            <a:chOff x="4679586" y="878988"/>
            <a:chExt cx="1434489" cy="190500"/>
          </a:xfrm>
        </p:grpSpPr>
        <p:sp>
          <p:nvSpPr>
            <p:cNvPr id="71" name="Oval 70">
              <a:extLst>
                <a:ext uri="{FF2B5EF4-FFF2-40B4-BE49-F238E27FC236}">
                  <a16:creationId xmlns:a16="http://schemas.microsoft.com/office/drawing/2014/main" id="{957F6F33-D335-4F37-A9F5-23DE49CB0B4A}"/>
                </a:ext>
              </a:extLst>
            </p:cNvPr>
            <p:cNvSpPr/>
            <p:nvPr/>
          </p:nvSpPr>
          <p:spPr>
            <a:xfrm>
              <a:off x="4679586" y="878988"/>
              <a:ext cx="190500" cy="190500"/>
            </a:xfrm>
            <a:prstGeom prst="ellipse">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Oval 73">
              <a:extLst>
                <a:ext uri="{FF2B5EF4-FFF2-40B4-BE49-F238E27FC236}">
                  <a16:creationId xmlns:a16="http://schemas.microsoft.com/office/drawing/2014/main" id="{9D3A95DB-0E0C-40A8-88F7-9DAC67B156F6}"/>
                </a:ext>
              </a:extLst>
            </p:cNvPr>
            <p:cNvSpPr/>
            <p:nvPr/>
          </p:nvSpPr>
          <p:spPr>
            <a:xfrm>
              <a:off x="4990736" y="878988"/>
              <a:ext cx="190500" cy="190500"/>
            </a:xfrm>
            <a:prstGeom prst="ellipse">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Oval 75">
              <a:extLst>
                <a:ext uri="{FF2B5EF4-FFF2-40B4-BE49-F238E27FC236}">
                  <a16:creationId xmlns:a16="http://schemas.microsoft.com/office/drawing/2014/main" id="{AD1EA8C3-D35D-4FB7-8D6B-858B4EE08256}"/>
                </a:ext>
              </a:extLst>
            </p:cNvPr>
            <p:cNvSpPr/>
            <p:nvPr/>
          </p:nvSpPr>
          <p:spPr>
            <a:xfrm>
              <a:off x="5301522" y="878988"/>
              <a:ext cx="190500" cy="190500"/>
            </a:xfrm>
            <a:prstGeom prst="ellipse">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Oval 76">
              <a:extLst>
                <a:ext uri="{FF2B5EF4-FFF2-40B4-BE49-F238E27FC236}">
                  <a16:creationId xmlns:a16="http://schemas.microsoft.com/office/drawing/2014/main" id="{FD4B96A9-29AD-4507-B1E8-D12C03BAD2C2}"/>
                </a:ext>
              </a:extLst>
            </p:cNvPr>
            <p:cNvSpPr/>
            <p:nvPr/>
          </p:nvSpPr>
          <p:spPr>
            <a:xfrm>
              <a:off x="5612308" y="878988"/>
              <a:ext cx="190500" cy="190500"/>
            </a:xfrm>
            <a:prstGeom prst="ellipse">
              <a:avLst/>
            </a:prstGeom>
            <a:solidFill>
              <a:srgbClr val="1C7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Oval 77">
              <a:extLst>
                <a:ext uri="{FF2B5EF4-FFF2-40B4-BE49-F238E27FC236}">
                  <a16:creationId xmlns:a16="http://schemas.microsoft.com/office/drawing/2014/main" id="{50AFA104-D1BD-427D-90C1-6CE47F2C7A56}"/>
                </a:ext>
              </a:extLst>
            </p:cNvPr>
            <p:cNvSpPr/>
            <p:nvPr/>
          </p:nvSpPr>
          <p:spPr>
            <a:xfrm>
              <a:off x="5923575" y="878988"/>
              <a:ext cx="190500" cy="1905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0" name="Grafik 9"/>
          <p:cNvPicPr>
            <a:picLocks noChangeAspect="1"/>
          </p:cNvPicPr>
          <p:nvPr/>
        </p:nvPicPr>
        <p:blipFill>
          <a:blip r:embed="rId2"/>
          <a:stretch>
            <a:fillRect/>
          </a:stretch>
        </p:blipFill>
        <p:spPr>
          <a:xfrm>
            <a:off x="5680804" y="1780872"/>
            <a:ext cx="5302619" cy="2387567"/>
          </a:xfrm>
          <a:prstGeom prst="rect">
            <a:avLst/>
          </a:prstGeom>
        </p:spPr>
      </p:pic>
      <p:pic>
        <p:nvPicPr>
          <p:cNvPr id="11" name="Grafik 10"/>
          <p:cNvPicPr>
            <a:picLocks noChangeAspect="1"/>
          </p:cNvPicPr>
          <p:nvPr/>
        </p:nvPicPr>
        <p:blipFill>
          <a:blip r:embed="rId3"/>
          <a:stretch>
            <a:fillRect/>
          </a:stretch>
        </p:blipFill>
        <p:spPr>
          <a:xfrm>
            <a:off x="784260" y="1747210"/>
            <a:ext cx="3921013" cy="2709261"/>
          </a:xfrm>
          <a:prstGeom prst="rect">
            <a:avLst/>
          </a:prstGeom>
        </p:spPr>
      </p:pic>
      <p:pic>
        <p:nvPicPr>
          <p:cNvPr id="12" name="Grafik 11"/>
          <p:cNvPicPr>
            <a:picLocks noChangeAspect="1"/>
          </p:cNvPicPr>
          <p:nvPr/>
        </p:nvPicPr>
        <p:blipFill>
          <a:blip r:embed="rId4"/>
          <a:stretch>
            <a:fillRect/>
          </a:stretch>
        </p:blipFill>
        <p:spPr>
          <a:xfrm>
            <a:off x="-3176180" y="4590437"/>
            <a:ext cx="18865516" cy="1070811"/>
          </a:xfrm>
          <a:prstGeom prst="rect">
            <a:avLst/>
          </a:prstGeom>
        </p:spPr>
      </p:pic>
    </p:spTree>
    <p:extLst>
      <p:ext uri="{BB962C8B-B14F-4D97-AF65-F5344CB8AC3E}">
        <p14:creationId xmlns:p14="http://schemas.microsoft.com/office/powerpoint/2010/main" val="751443423"/>
      </p:ext>
    </p:extLst>
  </p:cSld>
  <p:clrMapOvr>
    <a:masterClrMapping/>
  </p:clrMapOvr>
  <p:transition spd="slow">
    <p:push/>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6E7E9"/>
        </a:solidFill>
        <a:effectLst/>
      </p:bgPr>
    </p:bg>
    <p:spTree>
      <p:nvGrpSpPr>
        <p:cNvPr id="1" name=""/>
        <p:cNvGrpSpPr/>
        <p:nvPr/>
      </p:nvGrpSpPr>
      <p:grpSpPr>
        <a:xfrm>
          <a:off x="0" y="0"/>
          <a:ext cx="0" cy="0"/>
          <a:chOff x="0" y="0"/>
          <a:chExt cx="0" cy="0"/>
        </a:xfrm>
      </p:grpSpPr>
      <p:sp>
        <p:nvSpPr>
          <p:cNvPr id="70" name="TextBox 69">
            <a:extLst>
              <a:ext uri="{FF2B5EF4-FFF2-40B4-BE49-F238E27FC236}">
                <a16:creationId xmlns:a16="http://schemas.microsoft.com/office/drawing/2014/main" id="{AC17817C-AF36-4468-94FC-44DCFF825290}"/>
              </a:ext>
            </a:extLst>
          </p:cNvPr>
          <p:cNvSpPr txBox="1"/>
          <p:nvPr/>
        </p:nvSpPr>
        <p:spPr>
          <a:xfrm>
            <a:off x="2064346" y="131812"/>
            <a:ext cx="767190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prstClr val="white">
                    <a:lumMod val="65000"/>
                  </a:prstClr>
                </a:solidFill>
                <a:effectLst/>
                <a:uLnTx/>
                <a:uFillTx/>
                <a:latin typeface="Tw Cen MT" panose="020B0602020104020603" pitchFamily="34" charset="0"/>
                <a:ea typeface="+mn-ea"/>
                <a:cs typeface="+mn-cs"/>
              </a:rPr>
              <a:t>Und </a:t>
            </a:r>
            <a:r>
              <a:rPr kumimoji="0" lang="en-US" sz="4000" b="0" i="0" u="none" strike="noStrike" kern="1200" cap="none" spc="0" normalizeH="0" baseline="0" noProof="0" dirty="0" err="1" smtClean="0">
                <a:ln>
                  <a:noFill/>
                </a:ln>
                <a:solidFill>
                  <a:prstClr val="white">
                    <a:lumMod val="65000"/>
                  </a:prstClr>
                </a:solidFill>
                <a:effectLst/>
                <a:uLnTx/>
                <a:uFillTx/>
                <a:latin typeface="Tw Cen MT" panose="020B0602020104020603" pitchFamily="34" charset="0"/>
                <a:ea typeface="+mn-ea"/>
                <a:cs typeface="+mn-cs"/>
              </a:rPr>
              <a:t>auch</a:t>
            </a:r>
            <a:r>
              <a:rPr kumimoji="0" lang="en-US" sz="4000" b="0" i="0" u="none" strike="noStrike" kern="1200" cap="none" spc="0" normalizeH="0" noProof="0" dirty="0" smtClean="0">
                <a:ln>
                  <a:noFill/>
                </a:ln>
                <a:solidFill>
                  <a:prstClr val="white">
                    <a:lumMod val="65000"/>
                  </a:prstClr>
                </a:solidFill>
                <a:effectLst/>
                <a:uLnTx/>
                <a:uFillTx/>
                <a:latin typeface="Tw Cen MT" panose="020B0602020104020603" pitchFamily="34" charset="0"/>
                <a:ea typeface="+mn-ea"/>
                <a:cs typeface="+mn-cs"/>
              </a:rPr>
              <a:t> in </a:t>
            </a:r>
            <a:r>
              <a:rPr kumimoji="0" lang="en-US" sz="4000" b="0" i="0" u="none" strike="noStrike" kern="1200" cap="none" spc="0" normalizeH="0" noProof="0" dirty="0" err="1" smtClean="0">
                <a:ln>
                  <a:noFill/>
                </a:ln>
                <a:solidFill>
                  <a:prstClr val="white">
                    <a:lumMod val="65000"/>
                  </a:prstClr>
                </a:solidFill>
                <a:effectLst/>
                <a:uLnTx/>
                <a:uFillTx/>
                <a:latin typeface="Tw Cen MT" panose="020B0602020104020603" pitchFamily="34" charset="0"/>
                <a:ea typeface="+mn-ea"/>
                <a:cs typeface="+mn-cs"/>
              </a:rPr>
              <a:t>neuem</a:t>
            </a:r>
            <a:r>
              <a:rPr kumimoji="0" lang="en-US" sz="4000" b="0" i="0" u="none" strike="noStrike" kern="1200" cap="none" spc="0" normalizeH="0" noProof="0" dirty="0" smtClean="0">
                <a:ln>
                  <a:noFill/>
                </a:ln>
                <a:solidFill>
                  <a:prstClr val="white">
                    <a:lumMod val="65000"/>
                  </a:prstClr>
                </a:solidFill>
                <a:effectLst/>
                <a:uLnTx/>
                <a:uFillTx/>
                <a:latin typeface="Tw Cen MT" panose="020B0602020104020603" pitchFamily="34" charset="0"/>
                <a:ea typeface="+mn-ea"/>
                <a:cs typeface="+mn-cs"/>
              </a:rPr>
              <a:t> </a:t>
            </a:r>
            <a:r>
              <a:rPr kumimoji="0" lang="en-US" sz="4000" b="0" i="0" u="none" strike="noStrike" kern="1200" cap="none" spc="0" normalizeH="0" noProof="0" dirty="0" err="1" smtClean="0">
                <a:ln>
                  <a:noFill/>
                </a:ln>
                <a:solidFill>
                  <a:prstClr val="white">
                    <a:lumMod val="65000"/>
                  </a:prstClr>
                </a:solidFill>
                <a:effectLst/>
                <a:uLnTx/>
                <a:uFillTx/>
                <a:latin typeface="Tw Cen MT" panose="020B0602020104020603" pitchFamily="34" charset="0"/>
                <a:ea typeface="+mn-ea"/>
                <a:cs typeface="+mn-cs"/>
              </a:rPr>
              <a:t>Gewand</a:t>
            </a:r>
            <a:r>
              <a:rPr kumimoji="0" lang="en-US" sz="4000" b="0" i="0" u="none" strike="noStrike" kern="1200" cap="none" spc="0" normalizeH="0" noProof="0" dirty="0" smtClean="0">
                <a:ln>
                  <a:noFill/>
                </a:ln>
                <a:solidFill>
                  <a:prstClr val="white">
                    <a:lumMod val="65000"/>
                  </a:prstClr>
                </a:solidFill>
                <a:effectLst/>
                <a:uLnTx/>
                <a:uFillTx/>
                <a:latin typeface="Tw Cen MT" panose="020B0602020104020603" pitchFamily="34" charset="0"/>
                <a:ea typeface="+mn-ea"/>
                <a:cs typeface="+mn-cs"/>
              </a:rPr>
              <a:t>…</a:t>
            </a:r>
            <a:endParaRPr kumimoji="0" lang="en-US" sz="4000" b="0" i="0" u="none" strike="noStrike" kern="1200" cap="none" spc="0" normalizeH="0" baseline="0" noProof="0" dirty="0">
              <a:ln>
                <a:noFill/>
              </a:ln>
              <a:solidFill>
                <a:prstClr val="white">
                  <a:lumMod val="65000"/>
                </a:prstClr>
              </a:solidFill>
              <a:effectLst/>
              <a:uLnTx/>
              <a:uFillTx/>
              <a:latin typeface="Tw Cen MT" panose="020B0602020104020603" pitchFamily="34" charset="0"/>
              <a:ea typeface="+mn-ea"/>
              <a:cs typeface="+mn-cs"/>
            </a:endParaRPr>
          </a:p>
        </p:txBody>
      </p:sp>
      <p:grpSp>
        <p:nvGrpSpPr>
          <p:cNvPr id="79" name="Group 78">
            <a:extLst>
              <a:ext uri="{FF2B5EF4-FFF2-40B4-BE49-F238E27FC236}">
                <a16:creationId xmlns:a16="http://schemas.microsoft.com/office/drawing/2014/main" id="{B347FCAE-CD51-47C1-A0E5-7FE287A79E42}"/>
              </a:ext>
            </a:extLst>
          </p:cNvPr>
          <p:cNvGrpSpPr/>
          <p:nvPr/>
        </p:nvGrpSpPr>
        <p:grpSpPr>
          <a:xfrm>
            <a:off x="5379551" y="878988"/>
            <a:ext cx="1434489" cy="190500"/>
            <a:chOff x="4679586" y="878988"/>
            <a:chExt cx="1434489" cy="190500"/>
          </a:xfrm>
        </p:grpSpPr>
        <p:sp>
          <p:nvSpPr>
            <p:cNvPr id="71" name="Oval 70">
              <a:extLst>
                <a:ext uri="{FF2B5EF4-FFF2-40B4-BE49-F238E27FC236}">
                  <a16:creationId xmlns:a16="http://schemas.microsoft.com/office/drawing/2014/main" id="{957F6F33-D335-4F37-A9F5-23DE49CB0B4A}"/>
                </a:ext>
              </a:extLst>
            </p:cNvPr>
            <p:cNvSpPr/>
            <p:nvPr/>
          </p:nvSpPr>
          <p:spPr>
            <a:xfrm>
              <a:off x="4679586" y="878988"/>
              <a:ext cx="190500" cy="190500"/>
            </a:xfrm>
            <a:prstGeom prst="ellipse">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Oval 73">
              <a:extLst>
                <a:ext uri="{FF2B5EF4-FFF2-40B4-BE49-F238E27FC236}">
                  <a16:creationId xmlns:a16="http://schemas.microsoft.com/office/drawing/2014/main" id="{9D3A95DB-0E0C-40A8-88F7-9DAC67B156F6}"/>
                </a:ext>
              </a:extLst>
            </p:cNvPr>
            <p:cNvSpPr/>
            <p:nvPr/>
          </p:nvSpPr>
          <p:spPr>
            <a:xfrm>
              <a:off x="4990736" y="878988"/>
              <a:ext cx="190500" cy="190500"/>
            </a:xfrm>
            <a:prstGeom prst="ellipse">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Oval 75">
              <a:extLst>
                <a:ext uri="{FF2B5EF4-FFF2-40B4-BE49-F238E27FC236}">
                  <a16:creationId xmlns:a16="http://schemas.microsoft.com/office/drawing/2014/main" id="{AD1EA8C3-D35D-4FB7-8D6B-858B4EE08256}"/>
                </a:ext>
              </a:extLst>
            </p:cNvPr>
            <p:cNvSpPr/>
            <p:nvPr/>
          </p:nvSpPr>
          <p:spPr>
            <a:xfrm>
              <a:off x="5301522" y="878988"/>
              <a:ext cx="190500" cy="190500"/>
            </a:xfrm>
            <a:prstGeom prst="ellipse">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Oval 76">
              <a:extLst>
                <a:ext uri="{FF2B5EF4-FFF2-40B4-BE49-F238E27FC236}">
                  <a16:creationId xmlns:a16="http://schemas.microsoft.com/office/drawing/2014/main" id="{FD4B96A9-29AD-4507-B1E8-D12C03BAD2C2}"/>
                </a:ext>
              </a:extLst>
            </p:cNvPr>
            <p:cNvSpPr/>
            <p:nvPr/>
          </p:nvSpPr>
          <p:spPr>
            <a:xfrm>
              <a:off x="5612308" y="878988"/>
              <a:ext cx="190500" cy="190500"/>
            </a:xfrm>
            <a:prstGeom prst="ellipse">
              <a:avLst/>
            </a:prstGeom>
            <a:solidFill>
              <a:srgbClr val="1C7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Oval 77">
              <a:extLst>
                <a:ext uri="{FF2B5EF4-FFF2-40B4-BE49-F238E27FC236}">
                  <a16:creationId xmlns:a16="http://schemas.microsoft.com/office/drawing/2014/main" id="{50AFA104-D1BD-427D-90C1-6CE47F2C7A56}"/>
                </a:ext>
              </a:extLst>
            </p:cNvPr>
            <p:cNvSpPr/>
            <p:nvPr/>
          </p:nvSpPr>
          <p:spPr>
            <a:xfrm>
              <a:off x="5923575" y="878988"/>
              <a:ext cx="190500" cy="1905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3" name="Grafik 12"/>
          <p:cNvPicPr>
            <a:picLocks noChangeAspect="1"/>
          </p:cNvPicPr>
          <p:nvPr/>
        </p:nvPicPr>
        <p:blipFill>
          <a:blip r:embed="rId2"/>
          <a:stretch>
            <a:fillRect/>
          </a:stretch>
        </p:blipFill>
        <p:spPr>
          <a:xfrm>
            <a:off x="264146" y="1012934"/>
            <a:ext cx="4459894" cy="3353247"/>
          </a:xfrm>
          <a:prstGeom prst="rect">
            <a:avLst/>
          </a:prstGeom>
        </p:spPr>
      </p:pic>
      <p:pic>
        <p:nvPicPr>
          <p:cNvPr id="14" name="Grafik 13"/>
          <p:cNvPicPr>
            <a:picLocks noChangeAspect="1"/>
          </p:cNvPicPr>
          <p:nvPr/>
        </p:nvPicPr>
        <p:blipFill>
          <a:blip r:embed="rId3"/>
          <a:stretch>
            <a:fillRect/>
          </a:stretch>
        </p:blipFill>
        <p:spPr>
          <a:xfrm>
            <a:off x="7241407" y="1106558"/>
            <a:ext cx="4222141" cy="3165997"/>
          </a:xfrm>
          <a:prstGeom prst="rect">
            <a:avLst/>
          </a:prstGeom>
        </p:spPr>
      </p:pic>
      <p:pic>
        <p:nvPicPr>
          <p:cNvPr id="15" name="Grafik 14"/>
          <p:cNvPicPr>
            <a:picLocks noChangeAspect="1"/>
          </p:cNvPicPr>
          <p:nvPr/>
        </p:nvPicPr>
        <p:blipFill>
          <a:blip r:embed="rId4"/>
          <a:stretch>
            <a:fillRect/>
          </a:stretch>
        </p:blipFill>
        <p:spPr>
          <a:xfrm>
            <a:off x="2807185" y="4247011"/>
            <a:ext cx="5521857" cy="2494357"/>
          </a:xfrm>
          <a:prstGeom prst="rect">
            <a:avLst/>
          </a:prstGeom>
        </p:spPr>
      </p:pic>
    </p:spTree>
    <p:extLst>
      <p:ext uri="{BB962C8B-B14F-4D97-AF65-F5344CB8AC3E}">
        <p14:creationId xmlns:p14="http://schemas.microsoft.com/office/powerpoint/2010/main" val="1889413682"/>
      </p:ext>
    </p:extLst>
  </p:cSld>
  <p:clrMapOvr>
    <a:masterClrMapping/>
  </p:clrMapOvr>
  <p:transition spd="slow">
    <p:push/>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6E7E9"/>
        </a:solidFill>
        <a:effectLst/>
      </p:bgPr>
    </p:bg>
    <p:spTree>
      <p:nvGrpSpPr>
        <p:cNvPr id="1" name=""/>
        <p:cNvGrpSpPr/>
        <p:nvPr/>
      </p:nvGrpSpPr>
      <p:grpSpPr>
        <a:xfrm>
          <a:off x="0" y="0"/>
          <a:ext cx="0" cy="0"/>
          <a:chOff x="0" y="0"/>
          <a:chExt cx="0" cy="0"/>
        </a:xfrm>
      </p:grpSpPr>
      <p:sp>
        <p:nvSpPr>
          <p:cNvPr id="70" name="TextBox 69">
            <a:extLst>
              <a:ext uri="{FF2B5EF4-FFF2-40B4-BE49-F238E27FC236}">
                <a16:creationId xmlns:a16="http://schemas.microsoft.com/office/drawing/2014/main" id="{AC17817C-AF36-4468-94FC-44DCFF825290}"/>
              </a:ext>
            </a:extLst>
          </p:cNvPr>
          <p:cNvSpPr txBox="1"/>
          <p:nvPr/>
        </p:nvSpPr>
        <p:spPr>
          <a:xfrm>
            <a:off x="2457338" y="131812"/>
            <a:ext cx="7278915" cy="707886"/>
          </a:xfrm>
          <a:prstGeom prst="rect">
            <a:avLst/>
          </a:prstGeom>
          <a:noFill/>
        </p:spPr>
        <p:txBody>
          <a:bodyPr wrap="square" rtlCol="0">
            <a:spAutoFit/>
          </a:bodyPr>
          <a:lstStyle/>
          <a:p>
            <a:pPr algn="ctr" defTabSz="914400"/>
            <a:r>
              <a:rPr lang="en-US" sz="4000" dirty="0" smtClean="0">
                <a:solidFill>
                  <a:prstClr val="white">
                    <a:lumMod val="65000"/>
                  </a:prstClr>
                </a:solidFill>
                <a:latin typeface="Tw Cen MT" panose="020B0602020104020603" pitchFamily="34" charset="0"/>
              </a:rPr>
              <a:t>LEGALISIERUNG!?</a:t>
            </a:r>
            <a:endParaRPr lang="en-US" sz="4000" dirty="0">
              <a:solidFill>
                <a:prstClr val="white">
                  <a:lumMod val="65000"/>
                </a:prstClr>
              </a:solidFill>
              <a:latin typeface="Tw Cen MT" panose="020B0602020104020603" pitchFamily="34" charset="0"/>
            </a:endParaRPr>
          </a:p>
        </p:txBody>
      </p:sp>
      <p:grpSp>
        <p:nvGrpSpPr>
          <p:cNvPr id="79" name="Group 78">
            <a:extLst>
              <a:ext uri="{FF2B5EF4-FFF2-40B4-BE49-F238E27FC236}">
                <a16:creationId xmlns:a16="http://schemas.microsoft.com/office/drawing/2014/main" id="{B347FCAE-CD51-47C1-A0E5-7FE287A79E42}"/>
              </a:ext>
            </a:extLst>
          </p:cNvPr>
          <p:cNvGrpSpPr/>
          <p:nvPr/>
        </p:nvGrpSpPr>
        <p:grpSpPr>
          <a:xfrm>
            <a:off x="5379551" y="878988"/>
            <a:ext cx="1434489" cy="190500"/>
            <a:chOff x="4679586" y="878988"/>
            <a:chExt cx="1434489" cy="190500"/>
          </a:xfrm>
        </p:grpSpPr>
        <p:sp>
          <p:nvSpPr>
            <p:cNvPr id="71" name="Oval 70">
              <a:extLst>
                <a:ext uri="{FF2B5EF4-FFF2-40B4-BE49-F238E27FC236}">
                  <a16:creationId xmlns:a16="http://schemas.microsoft.com/office/drawing/2014/main" id="{957F6F33-D335-4F37-A9F5-23DE49CB0B4A}"/>
                </a:ext>
              </a:extLst>
            </p:cNvPr>
            <p:cNvSpPr/>
            <p:nvPr/>
          </p:nvSpPr>
          <p:spPr>
            <a:xfrm>
              <a:off x="4679586" y="878988"/>
              <a:ext cx="190500" cy="190500"/>
            </a:xfrm>
            <a:prstGeom prst="ellipse">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74" name="Oval 73">
              <a:extLst>
                <a:ext uri="{FF2B5EF4-FFF2-40B4-BE49-F238E27FC236}">
                  <a16:creationId xmlns:a16="http://schemas.microsoft.com/office/drawing/2014/main" id="{9D3A95DB-0E0C-40A8-88F7-9DAC67B156F6}"/>
                </a:ext>
              </a:extLst>
            </p:cNvPr>
            <p:cNvSpPr/>
            <p:nvPr/>
          </p:nvSpPr>
          <p:spPr>
            <a:xfrm>
              <a:off x="4990736" y="878988"/>
              <a:ext cx="190500" cy="190500"/>
            </a:xfrm>
            <a:prstGeom prst="ellipse">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76" name="Oval 75">
              <a:extLst>
                <a:ext uri="{FF2B5EF4-FFF2-40B4-BE49-F238E27FC236}">
                  <a16:creationId xmlns:a16="http://schemas.microsoft.com/office/drawing/2014/main" id="{AD1EA8C3-D35D-4FB7-8D6B-858B4EE08256}"/>
                </a:ext>
              </a:extLst>
            </p:cNvPr>
            <p:cNvSpPr/>
            <p:nvPr/>
          </p:nvSpPr>
          <p:spPr>
            <a:xfrm>
              <a:off x="5301522" y="878988"/>
              <a:ext cx="190500" cy="190500"/>
            </a:xfrm>
            <a:prstGeom prst="ellipse">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77" name="Oval 76">
              <a:extLst>
                <a:ext uri="{FF2B5EF4-FFF2-40B4-BE49-F238E27FC236}">
                  <a16:creationId xmlns:a16="http://schemas.microsoft.com/office/drawing/2014/main" id="{FD4B96A9-29AD-4507-B1E8-D12C03BAD2C2}"/>
                </a:ext>
              </a:extLst>
            </p:cNvPr>
            <p:cNvSpPr/>
            <p:nvPr/>
          </p:nvSpPr>
          <p:spPr>
            <a:xfrm>
              <a:off x="5612308" y="878988"/>
              <a:ext cx="190500" cy="190500"/>
            </a:xfrm>
            <a:prstGeom prst="ellipse">
              <a:avLst/>
            </a:prstGeom>
            <a:solidFill>
              <a:srgbClr val="1C7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78" name="Oval 77">
              <a:extLst>
                <a:ext uri="{FF2B5EF4-FFF2-40B4-BE49-F238E27FC236}">
                  <a16:creationId xmlns:a16="http://schemas.microsoft.com/office/drawing/2014/main" id="{50AFA104-D1BD-427D-90C1-6CE47F2C7A56}"/>
                </a:ext>
              </a:extLst>
            </p:cNvPr>
            <p:cNvSpPr/>
            <p:nvPr/>
          </p:nvSpPr>
          <p:spPr>
            <a:xfrm>
              <a:off x="5923575" y="878988"/>
              <a:ext cx="190500" cy="1905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grpSp>
      <p:cxnSp>
        <p:nvCxnSpPr>
          <p:cNvPr id="55" name="Straight Arrow Connector 3"/>
          <p:cNvCxnSpPr/>
          <p:nvPr/>
        </p:nvCxnSpPr>
        <p:spPr>
          <a:xfrm flipH="1" flipV="1">
            <a:off x="3152304" y="1495793"/>
            <a:ext cx="12700" cy="486558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56" name="Straight Connector 4"/>
          <p:cNvCxnSpPr/>
          <p:nvPr/>
        </p:nvCxnSpPr>
        <p:spPr>
          <a:xfrm>
            <a:off x="3165004" y="6361381"/>
            <a:ext cx="523604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7" name="Straight Connector 6"/>
          <p:cNvCxnSpPr/>
          <p:nvPr/>
        </p:nvCxnSpPr>
        <p:spPr>
          <a:xfrm flipV="1">
            <a:off x="3165004" y="2184917"/>
            <a:ext cx="5236046" cy="1572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7"/>
          <p:cNvCxnSpPr/>
          <p:nvPr/>
        </p:nvCxnSpPr>
        <p:spPr>
          <a:xfrm>
            <a:off x="3165004" y="3121021"/>
            <a:ext cx="5236046"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8"/>
          <p:cNvCxnSpPr/>
          <p:nvPr/>
        </p:nvCxnSpPr>
        <p:spPr>
          <a:xfrm flipV="1">
            <a:off x="3165004" y="4217641"/>
            <a:ext cx="5236046" cy="19050"/>
          </a:xfrm>
          <a:prstGeom prst="line">
            <a:avLst/>
          </a:prstGeom>
          <a:ln w="38100">
            <a:prstDash val="solid"/>
          </a:ln>
        </p:spPr>
        <p:style>
          <a:lnRef idx="1">
            <a:schemeClr val="accent1"/>
          </a:lnRef>
          <a:fillRef idx="0">
            <a:schemeClr val="accent1"/>
          </a:fillRef>
          <a:effectRef idx="0">
            <a:schemeClr val="accent1"/>
          </a:effectRef>
          <a:fontRef idx="minor">
            <a:schemeClr val="tx1"/>
          </a:fontRef>
        </p:style>
      </p:cxnSp>
      <p:cxnSp>
        <p:nvCxnSpPr>
          <p:cNvPr id="60" name="Straight Connector 9"/>
          <p:cNvCxnSpPr/>
          <p:nvPr/>
        </p:nvCxnSpPr>
        <p:spPr>
          <a:xfrm flipV="1">
            <a:off x="3165004" y="5308969"/>
            <a:ext cx="5236046" cy="1905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61" name="Text Box 2"/>
          <p:cNvSpPr txBox="1">
            <a:spLocks noChangeArrowheads="1"/>
          </p:cNvSpPr>
          <p:nvPr/>
        </p:nvSpPr>
        <p:spPr bwMode="auto">
          <a:xfrm>
            <a:off x="3352964" y="6361380"/>
            <a:ext cx="2217087" cy="410878"/>
          </a:xfrm>
          <a:prstGeom prst="rect">
            <a:avLst/>
          </a:prstGeom>
          <a:noFill/>
          <a:ln w="9525">
            <a:noFill/>
            <a:miter lim="800000"/>
            <a:headEnd/>
            <a:tailEnd/>
          </a:ln>
        </p:spPr>
        <p:txBody>
          <a:bodyPr rot="0" vert="horz" wrap="square" lIns="91435" tIns="45718" rIns="91435" bIns="45718" anchor="t" anchorCtr="0">
            <a:spAutoFit/>
          </a:bodyPr>
          <a:lstStyle/>
          <a:p>
            <a:pPr algn="ctr" defTabSz="914400" fontAlgn="base">
              <a:lnSpc>
                <a:spcPct val="115000"/>
              </a:lnSpc>
              <a:spcBef>
                <a:spcPct val="0"/>
              </a:spcBef>
              <a:spcAft>
                <a:spcPts val="1000"/>
              </a:spcAft>
            </a:pPr>
            <a:r>
              <a:rPr lang="en-GB" dirty="0" err="1" smtClean="0">
                <a:solidFill>
                  <a:srgbClr val="000000"/>
                </a:solidFill>
                <a:latin typeface="Century Gothic" panose="020B0502020202020204" pitchFamily="34" charset="0"/>
                <a:ea typeface="Calibri"/>
                <a:cs typeface="Times New Roman"/>
              </a:rPr>
              <a:t>Konsument:innen</a:t>
            </a:r>
            <a:endParaRPr lang="en-GB" dirty="0">
              <a:solidFill>
                <a:srgbClr val="000000"/>
              </a:solidFill>
              <a:latin typeface="Century Gothic" panose="020B0502020202020204" pitchFamily="34" charset="0"/>
              <a:ea typeface="Calibri"/>
              <a:cs typeface="Times New Roman"/>
            </a:endParaRPr>
          </a:p>
        </p:txBody>
      </p:sp>
      <p:sp>
        <p:nvSpPr>
          <p:cNvPr id="62" name="Up Arrow 12"/>
          <p:cNvSpPr/>
          <p:nvPr/>
        </p:nvSpPr>
        <p:spPr>
          <a:xfrm rot="10800000">
            <a:off x="3352965" y="1427331"/>
            <a:ext cx="799614" cy="1596655"/>
          </a:xfrm>
          <a:prstGeom prst="upArrow">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35" tIns="45718" rIns="91435" bIns="45718" numCol="1" spcCol="0" rtlCol="0" fromWordArt="0" anchor="ctr" anchorCtr="0" forceAA="0" compatLnSpc="1">
            <a:prstTxWarp prst="textNoShape">
              <a:avLst/>
            </a:prstTxWarp>
            <a:noAutofit/>
          </a:bodyPr>
          <a:lstStyle/>
          <a:p>
            <a:pPr defTabSz="914400" fontAlgn="base">
              <a:spcBef>
                <a:spcPct val="0"/>
              </a:spcBef>
              <a:spcAft>
                <a:spcPct val="0"/>
              </a:spcAft>
            </a:pPr>
            <a:endParaRPr lang="en-GB" sz="1600">
              <a:solidFill>
                <a:srgbClr val="FFFFFF"/>
              </a:solidFill>
              <a:latin typeface="Calibri" panose="020F0502020204030204"/>
            </a:endParaRPr>
          </a:p>
        </p:txBody>
      </p:sp>
      <p:sp>
        <p:nvSpPr>
          <p:cNvPr id="63" name="Text Box 2"/>
          <p:cNvSpPr txBox="1">
            <a:spLocks noChangeArrowheads="1"/>
          </p:cNvSpPr>
          <p:nvPr/>
        </p:nvSpPr>
        <p:spPr bwMode="auto">
          <a:xfrm>
            <a:off x="3946255" y="3883863"/>
            <a:ext cx="1773264" cy="336550"/>
          </a:xfrm>
          <a:prstGeom prst="rect">
            <a:avLst/>
          </a:prstGeom>
          <a:noFill/>
          <a:ln w="9525">
            <a:noFill/>
            <a:miter lim="800000"/>
            <a:headEnd/>
            <a:tailEnd/>
          </a:ln>
        </p:spPr>
        <p:txBody>
          <a:bodyPr rot="0" vert="horz" wrap="square" lIns="91435" tIns="45718" rIns="91435" bIns="45718" anchor="t" anchorCtr="0">
            <a:noAutofit/>
          </a:bodyPr>
          <a:lstStyle/>
          <a:p>
            <a:pPr algn="ctr" defTabSz="914400" fontAlgn="base">
              <a:lnSpc>
                <a:spcPct val="115000"/>
              </a:lnSpc>
              <a:spcBef>
                <a:spcPct val="0"/>
              </a:spcBef>
              <a:spcAft>
                <a:spcPts val="1000"/>
              </a:spcAft>
            </a:pPr>
            <a:endParaRPr lang="en-GB" dirty="0">
              <a:solidFill>
                <a:srgbClr val="000000"/>
              </a:solidFill>
              <a:latin typeface="Century Gothic" panose="020B0502020202020204" pitchFamily="34" charset="0"/>
              <a:ea typeface="Calibri"/>
              <a:cs typeface="Times New Roman"/>
            </a:endParaRPr>
          </a:p>
        </p:txBody>
      </p:sp>
      <p:sp>
        <p:nvSpPr>
          <p:cNvPr id="64" name="Text Box 2"/>
          <p:cNvSpPr txBox="1">
            <a:spLocks noChangeArrowheads="1"/>
          </p:cNvSpPr>
          <p:nvPr/>
        </p:nvSpPr>
        <p:spPr bwMode="auto">
          <a:xfrm>
            <a:off x="7501634" y="5577184"/>
            <a:ext cx="1475480" cy="336550"/>
          </a:xfrm>
          <a:prstGeom prst="rect">
            <a:avLst/>
          </a:prstGeom>
          <a:noFill/>
          <a:ln w="9525">
            <a:noFill/>
            <a:miter lim="800000"/>
            <a:headEnd/>
            <a:tailEnd/>
          </a:ln>
        </p:spPr>
        <p:txBody>
          <a:bodyPr rot="0" vert="horz" wrap="square" lIns="91435" tIns="45718" rIns="91435" bIns="45718" anchor="t" anchorCtr="0">
            <a:noAutofit/>
          </a:bodyPr>
          <a:lstStyle/>
          <a:p>
            <a:pPr algn="ctr" defTabSz="914400" fontAlgn="base">
              <a:lnSpc>
                <a:spcPct val="115000"/>
              </a:lnSpc>
              <a:spcBef>
                <a:spcPct val="0"/>
              </a:spcBef>
              <a:spcAft>
                <a:spcPts val="1000"/>
              </a:spcAft>
            </a:pPr>
            <a:r>
              <a:rPr lang="pt-PT" dirty="0">
                <a:solidFill>
                  <a:srgbClr val="000000"/>
                </a:solidFill>
                <a:latin typeface="Century Gothic" panose="020B0502020202020204" pitchFamily="34" charset="0"/>
                <a:ea typeface="Calibri"/>
                <a:cs typeface="Times New Roman"/>
              </a:rPr>
              <a:t>Freier Markt</a:t>
            </a:r>
            <a:endParaRPr lang="en-GB" dirty="0">
              <a:solidFill>
                <a:srgbClr val="000000"/>
              </a:solidFill>
              <a:latin typeface="Century Gothic" panose="020B0502020202020204" pitchFamily="34" charset="0"/>
              <a:ea typeface="Calibri"/>
              <a:cs typeface="Times New Roman"/>
            </a:endParaRPr>
          </a:p>
        </p:txBody>
      </p:sp>
      <p:sp>
        <p:nvSpPr>
          <p:cNvPr id="65" name="Text Box 2"/>
          <p:cNvSpPr txBox="1">
            <a:spLocks noChangeArrowheads="1"/>
          </p:cNvSpPr>
          <p:nvPr/>
        </p:nvSpPr>
        <p:spPr bwMode="auto">
          <a:xfrm rot="5400000">
            <a:off x="2812244" y="1882754"/>
            <a:ext cx="1762122" cy="520343"/>
          </a:xfrm>
          <a:prstGeom prst="rect">
            <a:avLst/>
          </a:prstGeom>
          <a:noFill/>
          <a:ln w="9525">
            <a:noFill/>
            <a:miter lim="800000"/>
            <a:headEnd/>
            <a:tailEnd/>
          </a:ln>
        </p:spPr>
        <p:txBody>
          <a:bodyPr rot="0" vert="horz" wrap="square" lIns="91435" tIns="45718" rIns="91435" bIns="45718" anchor="t" anchorCtr="0">
            <a:noAutofit/>
          </a:bodyPr>
          <a:lstStyle/>
          <a:p>
            <a:pPr algn="ctr" defTabSz="914400" fontAlgn="base">
              <a:lnSpc>
                <a:spcPct val="115000"/>
              </a:lnSpc>
              <a:spcBef>
                <a:spcPct val="0"/>
              </a:spcBef>
              <a:spcAft>
                <a:spcPts val="1000"/>
              </a:spcAft>
            </a:pPr>
            <a:r>
              <a:rPr lang="pt-PT" sz="1400" dirty="0">
                <a:solidFill>
                  <a:srgbClr val="000000"/>
                </a:solidFill>
                <a:latin typeface="Century Gothic" panose="020B0502020202020204" pitchFamily="34" charset="0"/>
                <a:ea typeface="Calibri"/>
                <a:cs typeface="Times New Roman"/>
              </a:rPr>
              <a:t>Entpönalisierung</a:t>
            </a:r>
            <a:endParaRPr lang="en-GB" sz="1400" dirty="0">
              <a:solidFill>
                <a:srgbClr val="000000"/>
              </a:solidFill>
              <a:latin typeface="Century Gothic" panose="020B0502020202020204" pitchFamily="34" charset="0"/>
              <a:ea typeface="Calibri"/>
              <a:cs typeface="Times New Roman"/>
            </a:endParaRPr>
          </a:p>
        </p:txBody>
      </p:sp>
      <p:sp>
        <p:nvSpPr>
          <p:cNvPr id="66" name="Text Box 2"/>
          <p:cNvSpPr txBox="1">
            <a:spLocks noChangeArrowheads="1"/>
          </p:cNvSpPr>
          <p:nvPr/>
        </p:nvSpPr>
        <p:spPr bwMode="auto">
          <a:xfrm rot="5400000">
            <a:off x="3772853" y="2420737"/>
            <a:ext cx="2024616" cy="386825"/>
          </a:xfrm>
          <a:prstGeom prst="rect">
            <a:avLst/>
          </a:prstGeom>
          <a:noFill/>
          <a:ln w="9525">
            <a:noFill/>
            <a:miter lim="800000"/>
            <a:headEnd/>
            <a:tailEnd/>
          </a:ln>
        </p:spPr>
        <p:txBody>
          <a:bodyPr rot="0" vert="horz" wrap="square" lIns="91435" tIns="45718" rIns="91435" bIns="45718" anchor="t" anchorCtr="0">
            <a:noAutofit/>
          </a:bodyPr>
          <a:lstStyle/>
          <a:p>
            <a:pPr algn="ctr" defTabSz="914400" fontAlgn="base">
              <a:lnSpc>
                <a:spcPct val="115000"/>
              </a:lnSpc>
              <a:spcBef>
                <a:spcPct val="0"/>
              </a:spcBef>
              <a:spcAft>
                <a:spcPts val="1000"/>
              </a:spcAft>
            </a:pPr>
            <a:r>
              <a:rPr lang="pt-PT" sz="1400" dirty="0">
                <a:solidFill>
                  <a:srgbClr val="000000"/>
                </a:solidFill>
                <a:latin typeface="Century Gothic" panose="020B0502020202020204" pitchFamily="34" charset="0"/>
                <a:ea typeface="Calibri"/>
                <a:cs typeface="Times New Roman"/>
              </a:rPr>
              <a:t>Dekriminalisierung</a:t>
            </a:r>
          </a:p>
          <a:p>
            <a:pPr algn="ctr" defTabSz="914400" fontAlgn="base">
              <a:lnSpc>
                <a:spcPct val="115000"/>
              </a:lnSpc>
              <a:spcBef>
                <a:spcPct val="0"/>
              </a:spcBef>
              <a:spcAft>
                <a:spcPts val="1000"/>
              </a:spcAft>
            </a:pPr>
            <a:endParaRPr lang="en-GB" sz="1400" dirty="0">
              <a:solidFill>
                <a:srgbClr val="000000"/>
              </a:solidFill>
              <a:latin typeface="+mj-lt"/>
              <a:ea typeface="Calibri"/>
              <a:cs typeface="Times New Roman"/>
            </a:endParaRPr>
          </a:p>
        </p:txBody>
      </p:sp>
      <p:sp>
        <p:nvSpPr>
          <p:cNvPr id="67" name="Text Box 2"/>
          <p:cNvSpPr txBox="1">
            <a:spLocks noChangeArrowheads="1"/>
          </p:cNvSpPr>
          <p:nvPr/>
        </p:nvSpPr>
        <p:spPr bwMode="auto">
          <a:xfrm rot="5400000">
            <a:off x="6392273" y="3973512"/>
            <a:ext cx="1466215" cy="391104"/>
          </a:xfrm>
          <a:prstGeom prst="rect">
            <a:avLst/>
          </a:prstGeom>
          <a:noFill/>
          <a:ln w="9525">
            <a:noFill/>
            <a:miter lim="800000"/>
            <a:headEnd/>
            <a:tailEnd/>
          </a:ln>
        </p:spPr>
        <p:txBody>
          <a:bodyPr rot="0" vert="horz" wrap="square" lIns="91435" tIns="45718" rIns="91435" bIns="45718" anchor="t" anchorCtr="0">
            <a:noAutofit/>
          </a:bodyPr>
          <a:lstStyle/>
          <a:p>
            <a:pPr algn="ctr" defTabSz="914400" fontAlgn="base">
              <a:lnSpc>
                <a:spcPct val="115000"/>
              </a:lnSpc>
              <a:spcBef>
                <a:spcPct val="0"/>
              </a:spcBef>
              <a:spcAft>
                <a:spcPts val="1000"/>
              </a:spcAft>
            </a:pPr>
            <a:r>
              <a:rPr lang="pt-PT" sz="1400" dirty="0">
                <a:solidFill>
                  <a:srgbClr val="000000"/>
                </a:solidFill>
                <a:latin typeface="Century Gothic" panose="020B0502020202020204" pitchFamily="34" charset="0"/>
                <a:ea typeface="Calibri"/>
                <a:cs typeface="Times New Roman"/>
              </a:rPr>
              <a:t>Legalisierung</a:t>
            </a:r>
            <a:endParaRPr lang="en-GB" sz="1400" dirty="0">
              <a:solidFill>
                <a:srgbClr val="000000"/>
              </a:solidFill>
              <a:latin typeface="Century Gothic" panose="020B0502020202020204" pitchFamily="34" charset="0"/>
              <a:ea typeface="Calibri"/>
              <a:cs typeface="Times New Roman"/>
            </a:endParaRPr>
          </a:p>
        </p:txBody>
      </p:sp>
      <p:cxnSp>
        <p:nvCxnSpPr>
          <p:cNvPr id="68" name="Straight Connector 18"/>
          <p:cNvCxnSpPr/>
          <p:nvPr/>
        </p:nvCxnSpPr>
        <p:spPr>
          <a:xfrm>
            <a:off x="6024786" y="1601840"/>
            <a:ext cx="25400" cy="4725035"/>
          </a:xfrm>
          <a:prstGeom prst="line">
            <a:avLst/>
          </a:prstGeom>
        </p:spPr>
        <p:style>
          <a:lnRef idx="1">
            <a:schemeClr val="accent1"/>
          </a:lnRef>
          <a:fillRef idx="0">
            <a:schemeClr val="accent1"/>
          </a:fillRef>
          <a:effectRef idx="0">
            <a:schemeClr val="accent1"/>
          </a:effectRef>
          <a:fontRef idx="minor">
            <a:schemeClr val="tx1"/>
          </a:fontRef>
        </p:style>
      </p:cxnSp>
      <p:sp>
        <p:nvSpPr>
          <p:cNvPr id="69" name="Chevron 19"/>
          <p:cNvSpPr/>
          <p:nvPr/>
        </p:nvSpPr>
        <p:spPr>
          <a:xfrm rot="5400000">
            <a:off x="6616586" y="1780557"/>
            <a:ext cx="918210" cy="560829"/>
          </a:xfrm>
          <a:prstGeom prst="chevron">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35" tIns="45718" rIns="91435" bIns="45718" numCol="1" spcCol="0" rtlCol="0" fromWordArt="0" anchor="ctr" anchorCtr="0" forceAA="0" compatLnSpc="1">
            <a:prstTxWarp prst="textNoShape">
              <a:avLst/>
            </a:prstTxWarp>
            <a:noAutofit/>
          </a:bodyPr>
          <a:lstStyle/>
          <a:p>
            <a:pPr defTabSz="914400" fontAlgn="base">
              <a:spcBef>
                <a:spcPct val="0"/>
              </a:spcBef>
              <a:spcAft>
                <a:spcPct val="0"/>
              </a:spcAft>
            </a:pPr>
            <a:endParaRPr lang="en-GB" sz="1600">
              <a:solidFill>
                <a:srgbClr val="FFFFFF"/>
              </a:solidFill>
              <a:latin typeface="Calibri" panose="020F0502020204030204"/>
            </a:endParaRPr>
          </a:p>
        </p:txBody>
      </p:sp>
      <p:sp>
        <p:nvSpPr>
          <p:cNvPr id="72" name="Chevron 20"/>
          <p:cNvSpPr/>
          <p:nvPr/>
        </p:nvSpPr>
        <p:spPr>
          <a:xfrm rot="5400000">
            <a:off x="6657548" y="2647624"/>
            <a:ext cx="836295" cy="560829"/>
          </a:xfrm>
          <a:prstGeom prst="chevron">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35" tIns="45718" rIns="91435" bIns="45718" numCol="1" spcCol="0" rtlCol="0" fromWordArt="0" anchor="ctr" anchorCtr="0" forceAA="0" compatLnSpc="1">
            <a:prstTxWarp prst="textNoShape">
              <a:avLst/>
            </a:prstTxWarp>
            <a:noAutofit/>
          </a:bodyPr>
          <a:lstStyle/>
          <a:p>
            <a:pPr defTabSz="914400" fontAlgn="base">
              <a:spcBef>
                <a:spcPct val="0"/>
              </a:spcBef>
              <a:spcAft>
                <a:spcPct val="0"/>
              </a:spcAft>
            </a:pPr>
            <a:endParaRPr lang="en-GB" sz="1600">
              <a:solidFill>
                <a:srgbClr val="FFFFFF"/>
              </a:solidFill>
              <a:latin typeface="Calibri" panose="020F0502020204030204"/>
            </a:endParaRPr>
          </a:p>
        </p:txBody>
      </p:sp>
      <p:sp>
        <p:nvSpPr>
          <p:cNvPr id="73" name="Notched Right Arrow 21"/>
          <p:cNvSpPr/>
          <p:nvPr/>
        </p:nvSpPr>
        <p:spPr>
          <a:xfrm rot="5400000">
            <a:off x="6297827" y="3591041"/>
            <a:ext cx="1574404" cy="1047865"/>
          </a:xfrm>
          <a:prstGeom prst="notched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35" tIns="45718" rIns="91435" bIns="45718" numCol="1" spcCol="0" rtlCol="0" fromWordArt="0" anchor="ctr" anchorCtr="0" forceAA="0" compatLnSpc="1">
            <a:prstTxWarp prst="textNoShape">
              <a:avLst/>
            </a:prstTxWarp>
            <a:noAutofit/>
          </a:bodyPr>
          <a:lstStyle/>
          <a:p>
            <a:pPr defTabSz="914400" fontAlgn="base">
              <a:spcBef>
                <a:spcPct val="0"/>
              </a:spcBef>
              <a:spcAft>
                <a:spcPct val="0"/>
              </a:spcAft>
            </a:pPr>
            <a:endParaRPr lang="en-GB" sz="2000">
              <a:solidFill>
                <a:srgbClr val="FFFFFF"/>
              </a:solidFill>
              <a:latin typeface="Calibri" panose="020F0502020204030204"/>
            </a:endParaRPr>
          </a:p>
        </p:txBody>
      </p:sp>
      <p:sp>
        <p:nvSpPr>
          <p:cNvPr id="75" name="Notched Right Arrow 22"/>
          <p:cNvSpPr/>
          <p:nvPr/>
        </p:nvSpPr>
        <p:spPr>
          <a:xfrm rot="5400000">
            <a:off x="6537091" y="4929471"/>
            <a:ext cx="1095881" cy="1047865"/>
          </a:xfrm>
          <a:prstGeom prst="notched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35" tIns="45718" rIns="91435" bIns="45718" numCol="1" spcCol="0" rtlCol="0" fromWordArt="0" anchor="ctr" anchorCtr="0" forceAA="0" compatLnSpc="1">
            <a:prstTxWarp prst="textNoShape">
              <a:avLst/>
            </a:prstTxWarp>
            <a:noAutofit/>
          </a:bodyPr>
          <a:lstStyle/>
          <a:p>
            <a:pPr defTabSz="914400" fontAlgn="base">
              <a:spcBef>
                <a:spcPct val="0"/>
              </a:spcBef>
              <a:spcAft>
                <a:spcPct val="0"/>
              </a:spcAft>
            </a:pPr>
            <a:endParaRPr lang="en-GB" sz="2000">
              <a:solidFill>
                <a:srgbClr val="FFFFFF"/>
              </a:solidFill>
              <a:latin typeface="Calibri" panose="020F0502020204030204"/>
            </a:endParaRPr>
          </a:p>
        </p:txBody>
      </p:sp>
      <p:sp>
        <p:nvSpPr>
          <p:cNvPr id="80" name="Notched Right Arrow 23"/>
          <p:cNvSpPr/>
          <p:nvPr/>
        </p:nvSpPr>
        <p:spPr>
          <a:xfrm rot="5400000">
            <a:off x="3646888" y="2141668"/>
            <a:ext cx="2328150" cy="1036401"/>
          </a:xfrm>
          <a:prstGeom prst="notched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35" tIns="45718" rIns="91435" bIns="45718" numCol="1" spcCol="0" rtlCol="0" fromWordArt="0" anchor="ctr" anchorCtr="0" forceAA="0" compatLnSpc="1">
            <a:prstTxWarp prst="textNoShape">
              <a:avLst/>
            </a:prstTxWarp>
            <a:noAutofit/>
          </a:bodyPr>
          <a:lstStyle/>
          <a:p>
            <a:pPr defTabSz="914400" fontAlgn="base">
              <a:spcBef>
                <a:spcPct val="0"/>
              </a:spcBef>
              <a:spcAft>
                <a:spcPct val="0"/>
              </a:spcAft>
            </a:pPr>
            <a:endParaRPr lang="en-GB" sz="1600">
              <a:solidFill>
                <a:srgbClr val="FFFFFF"/>
              </a:solidFill>
              <a:latin typeface="Calibri" panose="020F0502020204030204"/>
            </a:endParaRPr>
          </a:p>
        </p:txBody>
      </p:sp>
      <p:sp>
        <p:nvSpPr>
          <p:cNvPr id="82" name="Text Box 2"/>
          <p:cNvSpPr txBox="1">
            <a:spLocks noChangeArrowheads="1"/>
          </p:cNvSpPr>
          <p:nvPr/>
        </p:nvSpPr>
        <p:spPr bwMode="auto">
          <a:xfrm>
            <a:off x="6398116" y="6380532"/>
            <a:ext cx="1858917" cy="410878"/>
          </a:xfrm>
          <a:prstGeom prst="rect">
            <a:avLst/>
          </a:prstGeom>
          <a:noFill/>
          <a:ln w="9525">
            <a:noFill/>
            <a:miter lim="800000"/>
            <a:headEnd/>
            <a:tailEnd/>
          </a:ln>
        </p:spPr>
        <p:txBody>
          <a:bodyPr rot="0" vert="horz" wrap="square" lIns="91435" tIns="45718" rIns="91435" bIns="45718" anchor="t" anchorCtr="0">
            <a:spAutoFit/>
          </a:bodyPr>
          <a:lstStyle/>
          <a:p>
            <a:pPr algn="ctr" defTabSz="914400" fontAlgn="base">
              <a:lnSpc>
                <a:spcPct val="115000"/>
              </a:lnSpc>
              <a:spcBef>
                <a:spcPct val="0"/>
              </a:spcBef>
              <a:spcAft>
                <a:spcPts val="1000"/>
              </a:spcAft>
            </a:pPr>
            <a:r>
              <a:rPr lang="en-GB" dirty="0" err="1" smtClean="0">
                <a:solidFill>
                  <a:srgbClr val="000000"/>
                </a:solidFill>
                <a:latin typeface="Century Gothic" panose="020B0502020202020204" pitchFamily="34" charset="0"/>
                <a:ea typeface="Calibri"/>
                <a:cs typeface="Times New Roman"/>
              </a:rPr>
              <a:t>Händler:innen</a:t>
            </a:r>
            <a:endParaRPr lang="en-GB" dirty="0">
              <a:solidFill>
                <a:srgbClr val="000000"/>
              </a:solidFill>
              <a:latin typeface="Century Gothic" panose="020B0502020202020204" pitchFamily="34" charset="0"/>
              <a:ea typeface="Calibri"/>
              <a:cs typeface="Times New Roman"/>
            </a:endParaRPr>
          </a:p>
        </p:txBody>
      </p:sp>
      <p:sp>
        <p:nvSpPr>
          <p:cNvPr id="83" name="Text Box 16"/>
          <p:cNvSpPr txBox="1"/>
          <p:nvPr/>
        </p:nvSpPr>
        <p:spPr>
          <a:xfrm>
            <a:off x="766282" y="1252612"/>
            <a:ext cx="2322602" cy="591155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35" tIns="45718" rIns="91435" bIns="45718" numCol="1" spcCol="0" rtlCol="0" fromWordArt="0" anchor="t" anchorCtr="0" forceAA="0" compatLnSpc="1">
            <a:prstTxWarp prst="textNoShape">
              <a:avLst/>
            </a:prstTxWarp>
            <a:noAutofit/>
          </a:bodyPr>
          <a:lstStyle/>
          <a:p>
            <a:pPr algn="r" defTabSz="914400" fontAlgn="base">
              <a:lnSpc>
                <a:spcPct val="115000"/>
              </a:lnSpc>
              <a:spcBef>
                <a:spcPct val="0"/>
              </a:spcBef>
              <a:spcAft>
                <a:spcPts val="1000"/>
              </a:spcAft>
            </a:pPr>
            <a:endParaRPr lang="en-GB" sz="1400" dirty="0">
              <a:solidFill>
                <a:srgbClr val="ADAAAB"/>
              </a:solidFill>
              <a:latin typeface="Century Gothic" panose="020B0502020202020204" pitchFamily="34" charset="0"/>
              <a:ea typeface="Calibri"/>
              <a:cs typeface="Times New Roman"/>
            </a:endParaRPr>
          </a:p>
          <a:p>
            <a:pPr algn="r" defTabSz="914400" fontAlgn="base">
              <a:lnSpc>
                <a:spcPct val="115000"/>
              </a:lnSpc>
              <a:spcBef>
                <a:spcPct val="0"/>
              </a:spcBef>
              <a:spcAft>
                <a:spcPts val="1000"/>
              </a:spcAft>
            </a:pPr>
            <a:r>
              <a:rPr lang="en-GB" sz="1400" dirty="0" err="1">
                <a:solidFill>
                  <a:srgbClr val="ADAAAB"/>
                </a:solidFill>
                <a:latin typeface="Century Gothic" panose="020B0502020202020204" pitchFamily="34" charset="0"/>
                <a:ea typeface="Calibri"/>
                <a:cs typeface="Times New Roman"/>
              </a:rPr>
              <a:t>Straftat</a:t>
            </a:r>
            <a:r>
              <a:rPr lang="en-GB" sz="1400" dirty="0">
                <a:solidFill>
                  <a:srgbClr val="ADAAAB"/>
                </a:solidFill>
                <a:latin typeface="Century Gothic" panose="020B0502020202020204" pitchFamily="34" charset="0"/>
                <a:ea typeface="Calibri"/>
                <a:cs typeface="Times New Roman"/>
              </a:rPr>
              <a:t>, </a:t>
            </a:r>
            <a:r>
              <a:rPr lang="en-GB" sz="1400" dirty="0" err="1">
                <a:solidFill>
                  <a:srgbClr val="ADAAAB"/>
                </a:solidFill>
                <a:latin typeface="Century Gothic" panose="020B0502020202020204" pitchFamily="34" charset="0"/>
                <a:ea typeface="Calibri"/>
                <a:cs typeface="Times New Roman"/>
              </a:rPr>
              <a:t>bestraft</a:t>
            </a:r>
            <a:endParaRPr lang="en-GB" sz="1400" dirty="0">
              <a:solidFill>
                <a:srgbClr val="ADAAAB"/>
              </a:solidFill>
              <a:latin typeface="Century Gothic" panose="020B0502020202020204" pitchFamily="34" charset="0"/>
              <a:ea typeface="Calibri"/>
              <a:cs typeface="Times New Roman"/>
            </a:endParaRPr>
          </a:p>
          <a:p>
            <a:pPr algn="r" defTabSz="914400" fontAlgn="base">
              <a:lnSpc>
                <a:spcPct val="115000"/>
              </a:lnSpc>
              <a:spcBef>
                <a:spcPct val="0"/>
              </a:spcBef>
              <a:spcAft>
                <a:spcPts val="1000"/>
              </a:spcAft>
            </a:pPr>
            <a:r>
              <a:rPr lang="en-GB" sz="1400" dirty="0" err="1">
                <a:solidFill>
                  <a:srgbClr val="ADAAAB"/>
                </a:solidFill>
                <a:latin typeface="Century Gothic" panose="020B0502020202020204" pitchFamily="34" charset="0"/>
                <a:ea typeface="Calibri"/>
                <a:cs typeface="Times New Roman"/>
              </a:rPr>
              <a:t>Straftat</a:t>
            </a:r>
            <a:r>
              <a:rPr lang="en-GB" sz="1400" dirty="0">
                <a:solidFill>
                  <a:srgbClr val="ADAAAB"/>
                </a:solidFill>
                <a:latin typeface="Century Gothic" panose="020B0502020202020204" pitchFamily="34" charset="0"/>
                <a:ea typeface="Calibri"/>
                <a:cs typeface="Times New Roman"/>
              </a:rPr>
              <a:t>, </a:t>
            </a:r>
            <a:r>
              <a:rPr lang="en-GB" sz="1400" dirty="0" err="1">
                <a:solidFill>
                  <a:srgbClr val="ADAAAB"/>
                </a:solidFill>
                <a:latin typeface="Century Gothic" panose="020B0502020202020204" pitchFamily="34" charset="0"/>
                <a:ea typeface="Calibri"/>
                <a:cs typeface="Times New Roman"/>
              </a:rPr>
              <a:t>nicht</a:t>
            </a:r>
            <a:r>
              <a:rPr lang="en-GB" sz="1400" dirty="0">
                <a:solidFill>
                  <a:srgbClr val="ADAAAB"/>
                </a:solidFill>
                <a:latin typeface="Century Gothic" panose="020B0502020202020204" pitchFamily="34" charset="0"/>
                <a:ea typeface="Calibri"/>
                <a:cs typeface="Times New Roman"/>
              </a:rPr>
              <a:t> </a:t>
            </a:r>
            <a:r>
              <a:rPr lang="en-GB" sz="1400" dirty="0" err="1">
                <a:solidFill>
                  <a:srgbClr val="ADAAAB"/>
                </a:solidFill>
                <a:latin typeface="Century Gothic" panose="020B0502020202020204" pitchFamily="34" charset="0"/>
                <a:ea typeface="Calibri"/>
                <a:cs typeface="Times New Roman"/>
              </a:rPr>
              <a:t>bestraft</a:t>
            </a:r>
            <a:r>
              <a:rPr lang="en-GB" sz="1400" dirty="0">
                <a:solidFill>
                  <a:srgbClr val="ADAAAB"/>
                </a:solidFill>
                <a:latin typeface="Century Gothic" panose="020B0502020202020204" pitchFamily="34" charset="0"/>
                <a:ea typeface="Calibri"/>
                <a:cs typeface="Times New Roman"/>
              </a:rPr>
              <a:t> (</a:t>
            </a:r>
            <a:r>
              <a:rPr lang="en-GB" sz="1400" dirty="0" err="1">
                <a:solidFill>
                  <a:srgbClr val="ADAAAB"/>
                </a:solidFill>
                <a:latin typeface="Century Gothic" panose="020B0502020202020204" pitchFamily="34" charset="0"/>
                <a:ea typeface="Calibri"/>
                <a:cs typeface="Times New Roman"/>
              </a:rPr>
              <a:t>eingestellt</a:t>
            </a:r>
            <a:r>
              <a:rPr lang="en-GB" sz="1400" dirty="0">
                <a:solidFill>
                  <a:srgbClr val="ADAAAB"/>
                </a:solidFill>
                <a:latin typeface="Century Gothic" panose="020B0502020202020204" pitchFamily="34" charset="0"/>
                <a:ea typeface="Calibri"/>
                <a:cs typeface="Times New Roman"/>
              </a:rPr>
              <a:t>)</a:t>
            </a:r>
          </a:p>
          <a:p>
            <a:pPr algn="r" defTabSz="914400" fontAlgn="base">
              <a:lnSpc>
                <a:spcPct val="115000"/>
              </a:lnSpc>
              <a:spcBef>
                <a:spcPct val="0"/>
              </a:spcBef>
              <a:spcAft>
                <a:spcPts val="1000"/>
              </a:spcAft>
            </a:pPr>
            <a:r>
              <a:rPr lang="en-GB" sz="1400" dirty="0" err="1">
                <a:solidFill>
                  <a:srgbClr val="ADAAAB"/>
                </a:solidFill>
                <a:latin typeface="Century Gothic" panose="020B0502020202020204" pitchFamily="34" charset="0"/>
                <a:ea typeface="Calibri"/>
                <a:cs typeface="Times New Roman"/>
              </a:rPr>
              <a:t>Ordnungswidrigkeit</a:t>
            </a:r>
            <a:endParaRPr lang="en-GB" sz="1400" dirty="0">
              <a:solidFill>
                <a:srgbClr val="ADAAAB"/>
              </a:solidFill>
              <a:latin typeface="Century Gothic" panose="020B0502020202020204" pitchFamily="34" charset="0"/>
              <a:ea typeface="Calibri"/>
              <a:cs typeface="Times New Roman"/>
            </a:endParaRPr>
          </a:p>
          <a:p>
            <a:pPr algn="r" defTabSz="914400" fontAlgn="base">
              <a:lnSpc>
                <a:spcPct val="115000"/>
              </a:lnSpc>
              <a:spcBef>
                <a:spcPct val="0"/>
              </a:spcBef>
              <a:spcAft>
                <a:spcPts val="1000"/>
              </a:spcAft>
            </a:pPr>
            <a:r>
              <a:rPr lang="en-GB" sz="1400" dirty="0">
                <a:solidFill>
                  <a:srgbClr val="ADAAAB"/>
                </a:solidFill>
                <a:latin typeface="Century Gothic" panose="020B0502020202020204" pitchFamily="34" charset="0"/>
                <a:ea typeface="Calibri"/>
                <a:cs typeface="Times New Roman"/>
              </a:rPr>
              <a:t> </a:t>
            </a:r>
          </a:p>
          <a:p>
            <a:pPr algn="r" defTabSz="914400" fontAlgn="base">
              <a:lnSpc>
                <a:spcPct val="115000"/>
              </a:lnSpc>
              <a:spcBef>
                <a:spcPct val="0"/>
              </a:spcBef>
              <a:spcAft>
                <a:spcPts val="1000"/>
              </a:spcAft>
            </a:pPr>
            <a:r>
              <a:rPr lang="en-GB" sz="1400" b="1" dirty="0" err="1">
                <a:solidFill>
                  <a:srgbClr val="ADAAAB"/>
                </a:solidFill>
                <a:latin typeface="Century Gothic" panose="020B0502020202020204" pitchFamily="34" charset="0"/>
                <a:ea typeface="Calibri"/>
                <a:cs typeface="Times New Roman"/>
              </a:rPr>
              <a:t>Keine</a:t>
            </a:r>
            <a:r>
              <a:rPr lang="en-GB" sz="1400" dirty="0">
                <a:solidFill>
                  <a:srgbClr val="ADAAAB"/>
                </a:solidFill>
                <a:latin typeface="Century Gothic" panose="020B0502020202020204" pitchFamily="34" charset="0"/>
                <a:ea typeface="Calibri"/>
                <a:cs typeface="Times New Roman"/>
              </a:rPr>
              <a:t> </a:t>
            </a:r>
            <a:r>
              <a:rPr lang="en-GB" sz="1400" dirty="0" err="1">
                <a:solidFill>
                  <a:srgbClr val="ADAAAB"/>
                </a:solidFill>
                <a:latin typeface="Century Gothic" panose="020B0502020202020204" pitchFamily="34" charset="0"/>
                <a:ea typeface="Calibri"/>
                <a:cs typeface="Times New Roman"/>
              </a:rPr>
              <a:t>Straftat</a:t>
            </a:r>
            <a:r>
              <a:rPr lang="en-GB" sz="1400" dirty="0">
                <a:solidFill>
                  <a:srgbClr val="ADAAAB"/>
                </a:solidFill>
                <a:latin typeface="Century Gothic" panose="020B0502020202020204" pitchFamily="34" charset="0"/>
                <a:ea typeface="Calibri"/>
                <a:cs typeface="Times New Roman"/>
              </a:rPr>
              <a:t> </a:t>
            </a:r>
            <a:br>
              <a:rPr lang="en-GB" sz="1400" dirty="0">
                <a:solidFill>
                  <a:srgbClr val="ADAAAB"/>
                </a:solidFill>
                <a:latin typeface="Century Gothic" panose="020B0502020202020204" pitchFamily="34" charset="0"/>
                <a:ea typeface="Calibri"/>
                <a:cs typeface="Times New Roman"/>
              </a:rPr>
            </a:br>
            <a:r>
              <a:rPr lang="en-GB" sz="1400" dirty="0" err="1">
                <a:solidFill>
                  <a:srgbClr val="ADAAAB"/>
                </a:solidFill>
                <a:latin typeface="Century Gothic" panose="020B0502020202020204" pitchFamily="34" charset="0"/>
                <a:ea typeface="Calibri"/>
                <a:cs typeface="Times New Roman"/>
              </a:rPr>
              <a:t>Ordnungswidrigkeit</a:t>
            </a:r>
            <a:endParaRPr lang="en-GB" sz="1400" dirty="0">
              <a:solidFill>
                <a:srgbClr val="ADAAAB"/>
              </a:solidFill>
              <a:latin typeface="Century Gothic" panose="020B0502020202020204" pitchFamily="34" charset="0"/>
              <a:ea typeface="Calibri"/>
              <a:cs typeface="Times New Roman"/>
            </a:endParaRPr>
          </a:p>
          <a:p>
            <a:pPr algn="r" defTabSz="914400" fontAlgn="base">
              <a:lnSpc>
                <a:spcPct val="115000"/>
              </a:lnSpc>
              <a:spcBef>
                <a:spcPct val="0"/>
              </a:spcBef>
              <a:spcAft>
                <a:spcPts val="1000"/>
              </a:spcAft>
            </a:pPr>
            <a:r>
              <a:rPr lang="en-GB" sz="1400" dirty="0">
                <a:solidFill>
                  <a:srgbClr val="ADAAAB"/>
                </a:solidFill>
                <a:latin typeface="Century Gothic" panose="020B0502020202020204" pitchFamily="34" charset="0"/>
                <a:ea typeface="Calibri"/>
                <a:cs typeface="Times New Roman"/>
              </a:rPr>
              <a:t> </a:t>
            </a:r>
            <a:r>
              <a:rPr lang="en-GB" sz="1400" dirty="0" err="1">
                <a:solidFill>
                  <a:srgbClr val="ADAAAB"/>
                </a:solidFill>
                <a:latin typeface="Century Gothic" panose="020B0502020202020204" pitchFamily="34" charset="0"/>
                <a:ea typeface="Calibri"/>
                <a:cs typeface="Times New Roman"/>
              </a:rPr>
              <a:t>Keine</a:t>
            </a:r>
            <a:r>
              <a:rPr lang="en-GB" sz="1400" dirty="0">
                <a:solidFill>
                  <a:srgbClr val="ADAAAB"/>
                </a:solidFill>
                <a:latin typeface="Century Gothic" panose="020B0502020202020204" pitchFamily="34" charset="0"/>
                <a:ea typeface="Calibri"/>
                <a:cs typeface="Times New Roman"/>
              </a:rPr>
              <a:t> </a:t>
            </a:r>
            <a:r>
              <a:rPr lang="en-GB" sz="1400" dirty="0" err="1">
                <a:solidFill>
                  <a:srgbClr val="ADAAAB"/>
                </a:solidFill>
                <a:latin typeface="Century Gothic" panose="020B0502020202020204" pitchFamily="34" charset="0"/>
                <a:ea typeface="Calibri"/>
                <a:cs typeface="Times New Roman"/>
              </a:rPr>
              <a:t>Straftat</a:t>
            </a:r>
            <a:r>
              <a:rPr lang="en-GB" sz="1400" dirty="0">
                <a:solidFill>
                  <a:srgbClr val="ADAAAB"/>
                </a:solidFill>
                <a:latin typeface="Century Gothic" panose="020B0502020202020204" pitchFamily="34" charset="0"/>
                <a:ea typeface="Calibri"/>
                <a:cs typeface="Times New Roman"/>
              </a:rPr>
              <a:t> </a:t>
            </a:r>
            <a:br>
              <a:rPr lang="en-GB" sz="1400" dirty="0">
                <a:solidFill>
                  <a:srgbClr val="ADAAAB"/>
                </a:solidFill>
                <a:latin typeface="Century Gothic" panose="020B0502020202020204" pitchFamily="34" charset="0"/>
                <a:ea typeface="Calibri"/>
                <a:cs typeface="Times New Roman"/>
              </a:rPr>
            </a:br>
            <a:r>
              <a:rPr lang="en-GB" sz="1400" dirty="0" err="1">
                <a:solidFill>
                  <a:srgbClr val="ADAAAB"/>
                </a:solidFill>
                <a:latin typeface="Century Gothic" panose="020B0502020202020204" pitchFamily="34" charset="0"/>
                <a:ea typeface="Calibri"/>
                <a:cs typeface="Times New Roman"/>
              </a:rPr>
              <a:t>keine</a:t>
            </a:r>
            <a:r>
              <a:rPr lang="en-GB" sz="1400" dirty="0">
                <a:solidFill>
                  <a:srgbClr val="ADAAAB"/>
                </a:solidFill>
                <a:latin typeface="Century Gothic" panose="020B0502020202020204" pitchFamily="34" charset="0"/>
                <a:ea typeface="Calibri"/>
                <a:cs typeface="Times New Roman"/>
              </a:rPr>
              <a:t> </a:t>
            </a:r>
            <a:r>
              <a:rPr lang="en-GB" sz="1400" dirty="0" err="1">
                <a:solidFill>
                  <a:srgbClr val="ADAAAB"/>
                </a:solidFill>
                <a:latin typeface="Century Gothic" panose="020B0502020202020204" pitchFamily="34" charset="0"/>
                <a:ea typeface="Calibri"/>
                <a:cs typeface="Times New Roman"/>
              </a:rPr>
              <a:t>Ordnungswidrigkeit</a:t>
            </a:r>
            <a:endParaRPr lang="en-GB" sz="1400" dirty="0">
              <a:solidFill>
                <a:srgbClr val="ADAAAB"/>
              </a:solidFill>
              <a:latin typeface="Century Gothic" panose="020B0502020202020204" pitchFamily="34" charset="0"/>
              <a:ea typeface="Calibri"/>
              <a:cs typeface="Times New Roman"/>
            </a:endParaRPr>
          </a:p>
        </p:txBody>
      </p:sp>
      <p:sp>
        <p:nvSpPr>
          <p:cNvPr id="84" name="Rechteck 83"/>
          <p:cNvSpPr/>
          <p:nvPr/>
        </p:nvSpPr>
        <p:spPr>
          <a:xfrm>
            <a:off x="3190739" y="3164931"/>
            <a:ext cx="3207377" cy="1685053"/>
          </a:xfrm>
          <a:prstGeom prst="rect">
            <a:avLst/>
          </a:prstGeom>
          <a:solidFill>
            <a:schemeClr val="bg1">
              <a:lumMod val="85000"/>
              <a:alpha val="50000"/>
            </a:schemeClr>
          </a:solidFill>
          <a:ln w="76200">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200" b="1" dirty="0" smtClean="0">
                <a:solidFill>
                  <a:schemeClr val="tx1"/>
                </a:solidFill>
                <a:latin typeface="Century Gothic" panose="020B0502020202020204" pitchFamily="34" charset="0"/>
              </a:rPr>
              <a:t>SÄULE </a:t>
            </a:r>
            <a:r>
              <a:rPr lang="de-DE" sz="1200" b="1" dirty="0">
                <a:solidFill>
                  <a:schemeClr val="tx1"/>
                </a:solidFill>
                <a:latin typeface="Century Gothic" panose="020B0502020202020204" pitchFamily="34" charset="0"/>
              </a:rPr>
              <a:t>I</a:t>
            </a:r>
          </a:p>
          <a:p>
            <a:pPr algn="ctr"/>
            <a:endParaRPr lang="de-DE" sz="1200" b="1" dirty="0">
              <a:solidFill>
                <a:schemeClr val="tx1"/>
              </a:solidFill>
              <a:latin typeface="Century Gothic" panose="020B0502020202020204" pitchFamily="34" charset="0"/>
            </a:endParaRPr>
          </a:p>
          <a:p>
            <a:pPr algn="ctr"/>
            <a:r>
              <a:rPr lang="de-DE" sz="1200" b="1" dirty="0">
                <a:solidFill>
                  <a:schemeClr val="tx1"/>
                </a:solidFill>
                <a:latin typeface="Century Gothic" panose="020B0502020202020204" pitchFamily="34" charset="0"/>
              </a:rPr>
              <a:t>Privater &amp; gemeinschaftlicher, nicht-gewerblicher Eigenanbau für Erwachsene.</a:t>
            </a:r>
          </a:p>
          <a:p>
            <a:pPr algn="ctr"/>
            <a:endParaRPr lang="de-DE" sz="1200" b="1" dirty="0">
              <a:solidFill>
                <a:schemeClr val="tx1"/>
              </a:solidFill>
              <a:latin typeface="Century Gothic" panose="020B0502020202020204" pitchFamily="34" charset="0"/>
            </a:endParaRPr>
          </a:p>
          <a:p>
            <a:pPr algn="ctr"/>
            <a:r>
              <a:rPr lang="de-DE" sz="1200" b="1" dirty="0">
                <a:solidFill>
                  <a:schemeClr val="tx1"/>
                </a:solidFill>
                <a:latin typeface="Century Gothic" panose="020B0502020202020204" pitchFamily="34" charset="0"/>
              </a:rPr>
              <a:t>Fokus auf Gesundheits- und Kinder- und Jugendschutz</a:t>
            </a:r>
            <a:r>
              <a:rPr lang="de-DE" sz="1200" b="1" dirty="0" smtClean="0">
                <a:solidFill>
                  <a:schemeClr val="tx1"/>
                </a:solidFill>
                <a:latin typeface="Century Gothic" panose="020B0502020202020204" pitchFamily="34" charset="0"/>
              </a:rPr>
              <a:t>.</a:t>
            </a:r>
            <a:endParaRPr lang="de-DE" sz="1200" b="1" dirty="0">
              <a:solidFill>
                <a:schemeClr val="tx1"/>
              </a:solidFill>
              <a:latin typeface="Century Gothic" panose="020B0502020202020204" pitchFamily="34" charset="0"/>
            </a:endParaRPr>
          </a:p>
        </p:txBody>
      </p:sp>
      <p:sp>
        <p:nvSpPr>
          <p:cNvPr id="87" name="Rechteck 86"/>
          <p:cNvSpPr/>
          <p:nvPr/>
        </p:nvSpPr>
        <p:spPr>
          <a:xfrm>
            <a:off x="5897945" y="4509120"/>
            <a:ext cx="3838308" cy="1685053"/>
          </a:xfrm>
          <a:prstGeom prst="rect">
            <a:avLst/>
          </a:prstGeom>
          <a:solidFill>
            <a:schemeClr val="bg1">
              <a:lumMod val="85000"/>
              <a:alpha val="50000"/>
            </a:schemeClr>
          </a:solidFill>
          <a:ln w="76200">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sz="1200" b="1" dirty="0">
                <a:solidFill>
                  <a:schemeClr val="tx1"/>
                </a:solidFill>
                <a:latin typeface="Century Gothic" panose="020B0502020202020204" pitchFamily="34" charset="0"/>
              </a:rPr>
              <a:t>SÄULE II</a:t>
            </a:r>
          </a:p>
          <a:p>
            <a:pPr algn="ctr" defTabSz="914400"/>
            <a:endParaRPr lang="en-US" sz="1200" b="1" dirty="0">
              <a:solidFill>
                <a:schemeClr val="tx1"/>
              </a:solidFill>
              <a:latin typeface="Century Gothic" panose="020B0502020202020204" pitchFamily="34" charset="0"/>
            </a:endParaRPr>
          </a:p>
          <a:p>
            <a:pPr algn="ctr" defTabSz="914400">
              <a:lnSpc>
                <a:spcPct val="150000"/>
              </a:lnSpc>
            </a:pPr>
            <a:r>
              <a:rPr lang="de-DE" sz="1200" b="1" dirty="0">
                <a:solidFill>
                  <a:schemeClr val="tx1"/>
                </a:solidFill>
                <a:latin typeface="Century Gothic" panose="020B0502020202020204" pitchFamily="34" charset="0"/>
              </a:rPr>
              <a:t>Regionales Modellvorhaben mit kommerziellen Lieferketten in ausgewählten Regionen. </a:t>
            </a:r>
          </a:p>
          <a:p>
            <a:pPr algn="ctr" defTabSz="914400">
              <a:lnSpc>
                <a:spcPct val="150000"/>
              </a:lnSpc>
            </a:pPr>
            <a:endParaRPr lang="de-DE" sz="1200" b="1" dirty="0">
              <a:solidFill>
                <a:schemeClr val="tx1"/>
              </a:solidFill>
              <a:latin typeface="Century Gothic" panose="020B0502020202020204" pitchFamily="34" charset="0"/>
            </a:endParaRPr>
          </a:p>
          <a:p>
            <a:pPr algn="ctr" defTabSz="914400">
              <a:lnSpc>
                <a:spcPct val="150000"/>
              </a:lnSpc>
            </a:pPr>
            <a:r>
              <a:rPr lang="de-DE" sz="1200" b="1" dirty="0">
                <a:solidFill>
                  <a:schemeClr val="tx1"/>
                </a:solidFill>
                <a:latin typeface="Century Gothic" panose="020B0502020202020204" pitchFamily="34" charset="0"/>
              </a:rPr>
              <a:t>Fünfjähriges wissenschaftliches Modellvorhaben</a:t>
            </a:r>
            <a:endParaRPr lang="en-US" sz="1200" b="1" dirty="0">
              <a:solidFill>
                <a:schemeClr val="tx1"/>
              </a:solidFill>
              <a:latin typeface="Century Gothic" panose="020B0502020202020204" pitchFamily="34" charset="0"/>
            </a:endParaRPr>
          </a:p>
        </p:txBody>
      </p:sp>
      <p:sp>
        <p:nvSpPr>
          <p:cNvPr id="2" name="Textfeld 1"/>
          <p:cNvSpPr txBox="1"/>
          <p:nvPr/>
        </p:nvSpPr>
        <p:spPr>
          <a:xfrm>
            <a:off x="9189789" y="6581001"/>
            <a:ext cx="3024337" cy="276999"/>
          </a:xfrm>
          <a:prstGeom prst="rect">
            <a:avLst/>
          </a:prstGeom>
          <a:noFill/>
        </p:spPr>
        <p:txBody>
          <a:bodyPr wrap="square" rtlCol="0">
            <a:spAutoFit/>
          </a:bodyPr>
          <a:lstStyle/>
          <a:p>
            <a:r>
              <a:rPr lang="de-DE" sz="1200" dirty="0" smtClean="0"/>
              <a:t>Vgl. Roland Simon – DHS Fachkonferenz 2022</a:t>
            </a:r>
            <a:endParaRPr lang="de-DE" sz="1200" dirty="0"/>
          </a:p>
        </p:txBody>
      </p:sp>
    </p:spTree>
    <p:extLst>
      <p:ext uri="{BB962C8B-B14F-4D97-AF65-F5344CB8AC3E}">
        <p14:creationId xmlns:p14="http://schemas.microsoft.com/office/powerpoint/2010/main" val="138141167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8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6E7E9"/>
        </a:solidFill>
        <a:effectLst/>
      </p:bgPr>
    </p:bg>
    <p:spTree>
      <p:nvGrpSpPr>
        <p:cNvPr id="1" name=""/>
        <p:cNvGrpSpPr/>
        <p:nvPr/>
      </p:nvGrpSpPr>
      <p:grpSpPr>
        <a:xfrm>
          <a:off x="0" y="0"/>
          <a:ext cx="0" cy="0"/>
          <a:chOff x="0" y="0"/>
          <a:chExt cx="0" cy="0"/>
        </a:xfrm>
      </p:grpSpPr>
      <p:cxnSp>
        <p:nvCxnSpPr>
          <p:cNvPr id="44" name="Straight Connector 43">
            <a:extLst>
              <a:ext uri="{FF2B5EF4-FFF2-40B4-BE49-F238E27FC236}">
                <a16:creationId xmlns:a16="http://schemas.microsoft.com/office/drawing/2014/main" id="{F272CB9A-11DA-403F-8A2C-8ACABB9E55E3}"/>
              </a:ext>
            </a:extLst>
          </p:cNvPr>
          <p:cNvCxnSpPr/>
          <p:nvPr/>
        </p:nvCxnSpPr>
        <p:spPr>
          <a:xfrm>
            <a:off x="6175882" y="3995319"/>
            <a:ext cx="225287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67E87360-F24A-47BA-928F-2F0179FA8620}"/>
              </a:ext>
            </a:extLst>
          </p:cNvPr>
          <p:cNvCxnSpPr/>
          <p:nvPr/>
        </p:nvCxnSpPr>
        <p:spPr>
          <a:xfrm>
            <a:off x="8413809" y="3995319"/>
            <a:ext cx="225287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08346D99-21A2-4F27-AB30-6BF25A60C3AC}"/>
              </a:ext>
            </a:extLst>
          </p:cNvPr>
          <p:cNvCxnSpPr>
            <a:cxnSpLocks/>
          </p:cNvCxnSpPr>
          <p:nvPr/>
        </p:nvCxnSpPr>
        <p:spPr>
          <a:xfrm>
            <a:off x="10666679" y="3995319"/>
            <a:ext cx="1538514"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92DD698-41EA-44B3-A338-53428D7D5050}"/>
              </a:ext>
            </a:extLst>
          </p:cNvPr>
          <p:cNvCxnSpPr/>
          <p:nvPr/>
        </p:nvCxnSpPr>
        <p:spPr>
          <a:xfrm>
            <a:off x="3912133" y="3995319"/>
            <a:ext cx="225287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141C71E-E08E-4C35-AF33-12A46FFB4E28}"/>
              </a:ext>
            </a:extLst>
          </p:cNvPr>
          <p:cNvCxnSpPr/>
          <p:nvPr/>
        </p:nvCxnSpPr>
        <p:spPr>
          <a:xfrm>
            <a:off x="1658700" y="3995319"/>
            <a:ext cx="225287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1" name="Arc 10">
            <a:extLst>
              <a:ext uri="{FF2B5EF4-FFF2-40B4-BE49-F238E27FC236}">
                <a16:creationId xmlns:a16="http://schemas.microsoft.com/office/drawing/2014/main" id="{AF54DAFC-72BF-4C18-B451-30110FC8EBCC}"/>
              </a:ext>
            </a:extLst>
          </p:cNvPr>
          <p:cNvSpPr/>
          <p:nvPr/>
        </p:nvSpPr>
        <p:spPr>
          <a:xfrm>
            <a:off x="1151391" y="3535738"/>
            <a:ext cx="919162" cy="919162"/>
          </a:xfrm>
          <a:prstGeom prst="arc">
            <a:avLst>
              <a:gd name="adj1" fmla="val 5420354"/>
              <a:gd name="adj2" fmla="val 10853341"/>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a:solidFill>
                <a:prstClr val="black"/>
              </a:solidFill>
              <a:latin typeface="Calibri" panose="020F0502020204030204"/>
            </a:endParaRPr>
          </a:p>
        </p:txBody>
      </p:sp>
      <p:cxnSp>
        <p:nvCxnSpPr>
          <p:cNvPr id="7" name="Straight Connector 6">
            <a:extLst>
              <a:ext uri="{FF2B5EF4-FFF2-40B4-BE49-F238E27FC236}">
                <a16:creationId xmlns:a16="http://schemas.microsoft.com/office/drawing/2014/main" id="{6AB54977-33F8-4105-824C-3D0C493D5B00}"/>
              </a:ext>
            </a:extLst>
          </p:cNvPr>
          <p:cNvCxnSpPr>
            <a:cxnSpLocks/>
          </p:cNvCxnSpPr>
          <p:nvPr/>
        </p:nvCxnSpPr>
        <p:spPr>
          <a:xfrm>
            <a:off x="794" y="3995319"/>
            <a:ext cx="1538514"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BADB8234-7655-4312-99D5-ACC91B4B894B}"/>
              </a:ext>
            </a:extLst>
          </p:cNvPr>
          <p:cNvSpPr/>
          <p:nvPr/>
        </p:nvSpPr>
        <p:spPr>
          <a:xfrm>
            <a:off x="1515722" y="3900069"/>
            <a:ext cx="190500" cy="190500"/>
          </a:xfrm>
          <a:prstGeom prst="ellipse">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9" name="Circle: Hollow 8">
            <a:extLst>
              <a:ext uri="{FF2B5EF4-FFF2-40B4-BE49-F238E27FC236}">
                <a16:creationId xmlns:a16="http://schemas.microsoft.com/office/drawing/2014/main" id="{868629C6-9D56-44C4-A90C-D16F2E7AA94B}"/>
              </a:ext>
            </a:extLst>
          </p:cNvPr>
          <p:cNvSpPr/>
          <p:nvPr/>
        </p:nvSpPr>
        <p:spPr>
          <a:xfrm>
            <a:off x="1396659" y="3781006"/>
            <a:ext cx="428626" cy="428626"/>
          </a:xfrm>
          <a:prstGeom prst="donut">
            <a:avLst>
              <a:gd name="adj" fmla="val 5281"/>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black"/>
              </a:solidFill>
              <a:latin typeface="Calibri" panose="020F0502020204030204"/>
            </a:endParaRPr>
          </a:p>
        </p:txBody>
      </p:sp>
      <p:sp>
        <p:nvSpPr>
          <p:cNvPr id="10" name="Circle: Hollow 9">
            <a:extLst>
              <a:ext uri="{FF2B5EF4-FFF2-40B4-BE49-F238E27FC236}">
                <a16:creationId xmlns:a16="http://schemas.microsoft.com/office/drawing/2014/main" id="{1E0E5245-3E9D-45CB-A2A2-78E37536928E}"/>
              </a:ext>
            </a:extLst>
          </p:cNvPr>
          <p:cNvSpPr/>
          <p:nvPr/>
        </p:nvSpPr>
        <p:spPr>
          <a:xfrm>
            <a:off x="1263787" y="3648134"/>
            <a:ext cx="694370" cy="694370"/>
          </a:xfrm>
          <a:prstGeom prst="donut">
            <a:avLst>
              <a:gd name="adj" fmla="val 287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black"/>
              </a:solidFill>
              <a:latin typeface="Calibri" panose="020F0502020204030204"/>
            </a:endParaRPr>
          </a:p>
        </p:txBody>
      </p:sp>
      <p:cxnSp>
        <p:nvCxnSpPr>
          <p:cNvPr id="12" name="Straight Connector 11">
            <a:extLst>
              <a:ext uri="{FF2B5EF4-FFF2-40B4-BE49-F238E27FC236}">
                <a16:creationId xmlns:a16="http://schemas.microsoft.com/office/drawing/2014/main" id="{1B8353AA-1A28-4FAD-AF44-130B899BAAE4}"/>
              </a:ext>
            </a:extLst>
          </p:cNvPr>
          <p:cNvCxnSpPr>
            <a:cxnSpLocks/>
          </p:cNvCxnSpPr>
          <p:nvPr/>
        </p:nvCxnSpPr>
        <p:spPr>
          <a:xfrm flipV="1">
            <a:off x="1610973" y="4342506"/>
            <a:ext cx="0" cy="1033387"/>
          </a:xfrm>
          <a:prstGeom prst="line">
            <a:avLst/>
          </a:prstGeom>
          <a:ln w="19050">
            <a:solidFill>
              <a:srgbClr val="03A1A4"/>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36B49B4F-63E8-4430-9059-553CBCA3AB43}"/>
              </a:ext>
            </a:extLst>
          </p:cNvPr>
          <p:cNvSpPr/>
          <p:nvPr/>
        </p:nvSpPr>
        <p:spPr>
          <a:xfrm>
            <a:off x="1548852" y="5350759"/>
            <a:ext cx="124240" cy="124240"/>
          </a:xfrm>
          <a:prstGeom prst="ellipse">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16" name="TextBox 15">
            <a:extLst>
              <a:ext uri="{FF2B5EF4-FFF2-40B4-BE49-F238E27FC236}">
                <a16:creationId xmlns:a16="http://schemas.microsoft.com/office/drawing/2014/main" id="{E959B938-7387-4E6C-B81C-CA1B61488588}"/>
              </a:ext>
            </a:extLst>
          </p:cNvPr>
          <p:cNvSpPr txBox="1"/>
          <p:nvPr/>
        </p:nvSpPr>
        <p:spPr>
          <a:xfrm>
            <a:off x="178468" y="2961831"/>
            <a:ext cx="2841072" cy="646331"/>
          </a:xfrm>
          <a:prstGeom prst="rect">
            <a:avLst/>
          </a:prstGeom>
          <a:noFill/>
        </p:spPr>
        <p:txBody>
          <a:bodyPr wrap="square" rtlCol="0">
            <a:spAutoFit/>
          </a:bodyPr>
          <a:lstStyle/>
          <a:p>
            <a:pPr algn="ctr" defTabSz="914400"/>
            <a:r>
              <a:rPr lang="en-US" sz="3600" dirty="0">
                <a:solidFill>
                  <a:srgbClr val="03A1A4"/>
                </a:solidFill>
                <a:latin typeface="Century Gothic" panose="020B0502020202020204" pitchFamily="34" charset="0"/>
              </a:rPr>
              <a:t>2015 -2017</a:t>
            </a:r>
          </a:p>
        </p:txBody>
      </p:sp>
      <p:sp>
        <p:nvSpPr>
          <p:cNvPr id="17" name="TextBox 16">
            <a:extLst>
              <a:ext uri="{FF2B5EF4-FFF2-40B4-BE49-F238E27FC236}">
                <a16:creationId xmlns:a16="http://schemas.microsoft.com/office/drawing/2014/main" id="{E623F98E-5FFF-4701-A99F-87B202C66033}"/>
              </a:ext>
            </a:extLst>
          </p:cNvPr>
          <p:cNvSpPr txBox="1"/>
          <p:nvPr/>
        </p:nvSpPr>
        <p:spPr>
          <a:xfrm>
            <a:off x="548701" y="5602986"/>
            <a:ext cx="3201043" cy="307777"/>
          </a:xfrm>
          <a:prstGeom prst="rect">
            <a:avLst/>
          </a:prstGeom>
          <a:noFill/>
        </p:spPr>
        <p:txBody>
          <a:bodyPr wrap="square" rtlCol="0">
            <a:spAutoFit/>
          </a:bodyPr>
          <a:lstStyle/>
          <a:p>
            <a:pPr defTabSz="914400"/>
            <a:r>
              <a:rPr lang="en-US" sz="1400" dirty="0">
                <a:solidFill>
                  <a:srgbClr val="E7E6E6">
                    <a:lumMod val="50000"/>
                  </a:srgbClr>
                </a:solidFill>
                <a:latin typeface="Century Gothic" panose="020B0502020202020204" pitchFamily="34" charset="0"/>
              </a:rPr>
              <a:t>KOMMUNALE INITIATIVEN</a:t>
            </a:r>
          </a:p>
        </p:txBody>
      </p:sp>
      <p:sp>
        <p:nvSpPr>
          <p:cNvPr id="18" name="Arc 17">
            <a:extLst>
              <a:ext uri="{FF2B5EF4-FFF2-40B4-BE49-F238E27FC236}">
                <a16:creationId xmlns:a16="http://schemas.microsoft.com/office/drawing/2014/main" id="{B54B9C7B-4DA7-40E1-B723-68758EB971FE}"/>
              </a:ext>
            </a:extLst>
          </p:cNvPr>
          <p:cNvSpPr/>
          <p:nvPr/>
        </p:nvSpPr>
        <p:spPr>
          <a:xfrm rot="5400000">
            <a:off x="3389869" y="3535738"/>
            <a:ext cx="919162" cy="919162"/>
          </a:xfrm>
          <a:prstGeom prst="arc">
            <a:avLst>
              <a:gd name="adj1" fmla="val 5420354"/>
              <a:gd name="adj2" fmla="val 10853341"/>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a:solidFill>
                <a:prstClr val="black"/>
              </a:solidFill>
              <a:latin typeface="Calibri" panose="020F0502020204030204"/>
            </a:endParaRPr>
          </a:p>
        </p:txBody>
      </p:sp>
      <p:sp>
        <p:nvSpPr>
          <p:cNvPr id="20" name="Oval 19">
            <a:extLst>
              <a:ext uri="{FF2B5EF4-FFF2-40B4-BE49-F238E27FC236}">
                <a16:creationId xmlns:a16="http://schemas.microsoft.com/office/drawing/2014/main" id="{037A3CB3-AA60-41C6-B92B-B84EC0A87E61}"/>
              </a:ext>
            </a:extLst>
          </p:cNvPr>
          <p:cNvSpPr/>
          <p:nvPr/>
        </p:nvSpPr>
        <p:spPr>
          <a:xfrm>
            <a:off x="3754200" y="3900069"/>
            <a:ext cx="190500" cy="190500"/>
          </a:xfrm>
          <a:prstGeom prst="ellipse">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21" name="Circle: Hollow 20">
            <a:extLst>
              <a:ext uri="{FF2B5EF4-FFF2-40B4-BE49-F238E27FC236}">
                <a16:creationId xmlns:a16="http://schemas.microsoft.com/office/drawing/2014/main" id="{5AB77009-91CD-4089-A339-205E1FD860BA}"/>
              </a:ext>
            </a:extLst>
          </p:cNvPr>
          <p:cNvSpPr/>
          <p:nvPr/>
        </p:nvSpPr>
        <p:spPr>
          <a:xfrm>
            <a:off x="3635137" y="3781006"/>
            <a:ext cx="428626" cy="428626"/>
          </a:xfrm>
          <a:prstGeom prst="donut">
            <a:avLst>
              <a:gd name="adj" fmla="val 5281"/>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black"/>
              </a:solidFill>
              <a:latin typeface="Calibri" panose="020F0502020204030204"/>
            </a:endParaRPr>
          </a:p>
        </p:txBody>
      </p:sp>
      <p:sp>
        <p:nvSpPr>
          <p:cNvPr id="22" name="Circle: Hollow 21">
            <a:extLst>
              <a:ext uri="{FF2B5EF4-FFF2-40B4-BE49-F238E27FC236}">
                <a16:creationId xmlns:a16="http://schemas.microsoft.com/office/drawing/2014/main" id="{EB4F978A-6973-4038-9D44-C992F6903D28}"/>
              </a:ext>
            </a:extLst>
          </p:cNvPr>
          <p:cNvSpPr/>
          <p:nvPr/>
        </p:nvSpPr>
        <p:spPr>
          <a:xfrm>
            <a:off x="3502265" y="3648134"/>
            <a:ext cx="694370" cy="694370"/>
          </a:xfrm>
          <a:prstGeom prst="donut">
            <a:avLst>
              <a:gd name="adj" fmla="val 287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black"/>
              </a:solidFill>
              <a:latin typeface="Calibri" panose="020F0502020204030204"/>
            </a:endParaRPr>
          </a:p>
        </p:txBody>
      </p:sp>
      <p:cxnSp>
        <p:nvCxnSpPr>
          <p:cNvPr id="23" name="Straight Connector 22">
            <a:extLst>
              <a:ext uri="{FF2B5EF4-FFF2-40B4-BE49-F238E27FC236}">
                <a16:creationId xmlns:a16="http://schemas.microsoft.com/office/drawing/2014/main" id="{7982AF7D-7FF0-494C-891D-C601C69FAD64}"/>
              </a:ext>
            </a:extLst>
          </p:cNvPr>
          <p:cNvCxnSpPr>
            <a:cxnSpLocks/>
          </p:cNvCxnSpPr>
          <p:nvPr/>
        </p:nvCxnSpPr>
        <p:spPr>
          <a:xfrm flipV="1">
            <a:off x="3849451" y="2614748"/>
            <a:ext cx="0" cy="1033387"/>
          </a:xfrm>
          <a:prstGeom prst="line">
            <a:avLst/>
          </a:prstGeom>
          <a:ln w="19050">
            <a:solidFill>
              <a:srgbClr val="EE9524"/>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D26033AC-E99E-4309-BD9B-47A98BA0DEA7}"/>
              </a:ext>
            </a:extLst>
          </p:cNvPr>
          <p:cNvSpPr/>
          <p:nvPr/>
        </p:nvSpPr>
        <p:spPr>
          <a:xfrm>
            <a:off x="3787330" y="2568391"/>
            <a:ext cx="124240" cy="124240"/>
          </a:xfrm>
          <a:prstGeom prst="ellipse">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25" name="TextBox 24">
            <a:extLst>
              <a:ext uri="{FF2B5EF4-FFF2-40B4-BE49-F238E27FC236}">
                <a16:creationId xmlns:a16="http://schemas.microsoft.com/office/drawing/2014/main" id="{D297ECE7-7E0E-48D0-9C27-6FB0E3DB79DD}"/>
              </a:ext>
            </a:extLst>
          </p:cNvPr>
          <p:cNvSpPr txBox="1"/>
          <p:nvPr/>
        </p:nvSpPr>
        <p:spPr>
          <a:xfrm>
            <a:off x="3091757" y="4382612"/>
            <a:ext cx="1515386" cy="646331"/>
          </a:xfrm>
          <a:prstGeom prst="rect">
            <a:avLst/>
          </a:prstGeom>
          <a:noFill/>
        </p:spPr>
        <p:txBody>
          <a:bodyPr wrap="square" rtlCol="0">
            <a:spAutoFit/>
          </a:bodyPr>
          <a:lstStyle/>
          <a:p>
            <a:pPr algn="ctr" defTabSz="914400"/>
            <a:r>
              <a:rPr lang="en-US" sz="3600" dirty="0">
                <a:solidFill>
                  <a:srgbClr val="EE9524"/>
                </a:solidFill>
                <a:latin typeface="Century Gothic" panose="020B0502020202020204" pitchFamily="34" charset="0"/>
              </a:rPr>
              <a:t>2020</a:t>
            </a:r>
          </a:p>
        </p:txBody>
      </p:sp>
      <p:sp>
        <p:nvSpPr>
          <p:cNvPr id="26" name="TextBox 25">
            <a:extLst>
              <a:ext uri="{FF2B5EF4-FFF2-40B4-BE49-F238E27FC236}">
                <a16:creationId xmlns:a16="http://schemas.microsoft.com/office/drawing/2014/main" id="{7DEA27D8-0CF3-496D-AD7D-2076231DE52C}"/>
              </a:ext>
            </a:extLst>
          </p:cNvPr>
          <p:cNvSpPr txBox="1"/>
          <p:nvPr/>
        </p:nvSpPr>
        <p:spPr>
          <a:xfrm>
            <a:off x="2701317" y="1926109"/>
            <a:ext cx="3201043" cy="307777"/>
          </a:xfrm>
          <a:prstGeom prst="rect">
            <a:avLst/>
          </a:prstGeom>
          <a:noFill/>
        </p:spPr>
        <p:txBody>
          <a:bodyPr wrap="square" rtlCol="0">
            <a:spAutoFit/>
          </a:bodyPr>
          <a:lstStyle/>
          <a:p>
            <a:pPr defTabSz="914400"/>
            <a:r>
              <a:rPr lang="en-US" sz="1400" dirty="0">
                <a:solidFill>
                  <a:srgbClr val="E7E6E6">
                    <a:lumMod val="50000"/>
                  </a:srgbClr>
                </a:solidFill>
                <a:latin typeface="Century Gothic" panose="020B0502020202020204" pitchFamily="34" charset="0"/>
              </a:rPr>
              <a:t>ENTWURF DES CANNKG</a:t>
            </a:r>
          </a:p>
        </p:txBody>
      </p:sp>
      <p:sp>
        <p:nvSpPr>
          <p:cNvPr id="27" name="Arc 26">
            <a:extLst>
              <a:ext uri="{FF2B5EF4-FFF2-40B4-BE49-F238E27FC236}">
                <a16:creationId xmlns:a16="http://schemas.microsoft.com/office/drawing/2014/main" id="{A2636062-43D3-463C-B6BD-741D547DE965}"/>
              </a:ext>
            </a:extLst>
          </p:cNvPr>
          <p:cNvSpPr/>
          <p:nvPr/>
        </p:nvSpPr>
        <p:spPr>
          <a:xfrm>
            <a:off x="5643302" y="3535738"/>
            <a:ext cx="919162" cy="919162"/>
          </a:xfrm>
          <a:prstGeom prst="arc">
            <a:avLst>
              <a:gd name="adj1" fmla="val 5420354"/>
              <a:gd name="adj2" fmla="val 10853341"/>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a:solidFill>
                <a:prstClr val="black"/>
              </a:solidFill>
              <a:latin typeface="Calibri" panose="020F0502020204030204"/>
            </a:endParaRPr>
          </a:p>
        </p:txBody>
      </p:sp>
      <p:sp>
        <p:nvSpPr>
          <p:cNvPr id="29" name="Oval 28">
            <a:extLst>
              <a:ext uri="{FF2B5EF4-FFF2-40B4-BE49-F238E27FC236}">
                <a16:creationId xmlns:a16="http://schemas.microsoft.com/office/drawing/2014/main" id="{CDCB9A2B-6699-4804-99AE-7A924FDA4340}"/>
              </a:ext>
            </a:extLst>
          </p:cNvPr>
          <p:cNvSpPr/>
          <p:nvPr/>
        </p:nvSpPr>
        <p:spPr>
          <a:xfrm>
            <a:off x="6007633" y="3900069"/>
            <a:ext cx="190500" cy="190500"/>
          </a:xfrm>
          <a:prstGeom prst="ellipse">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30" name="Circle: Hollow 29">
            <a:extLst>
              <a:ext uri="{FF2B5EF4-FFF2-40B4-BE49-F238E27FC236}">
                <a16:creationId xmlns:a16="http://schemas.microsoft.com/office/drawing/2014/main" id="{3A6CDF07-EF0B-4379-8FBF-3718BD896047}"/>
              </a:ext>
            </a:extLst>
          </p:cNvPr>
          <p:cNvSpPr/>
          <p:nvPr/>
        </p:nvSpPr>
        <p:spPr>
          <a:xfrm>
            <a:off x="5888570" y="3781006"/>
            <a:ext cx="428626" cy="428626"/>
          </a:xfrm>
          <a:prstGeom prst="donut">
            <a:avLst>
              <a:gd name="adj" fmla="val 5281"/>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black"/>
              </a:solidFill>
              <a:latin typeface="Calibri" panose="020F0502020204030204"/>
            </a:endParaRPr>
          </a:p>
        </p:txBody>
      </p:sp>
      <p:sp>
        <p:nvSpPr>
          <p:cNvPr id="31" name="Circle: Hollow 30">
            <a:extLst>
              <a:ext uri="{FF2B5EF4-FFF2-40B4-BE49-F238E27FC236}">
                <a16:creationId xmlns:a16="http://schemas.microsoft.com/office/drawing/2014/main" id="{FB3E2DCF-4068-4715-BD27-13370B541EAC}"/>
              </a:ext>
            </a:extLst>
          </p:cNvPr>
          <p:cNvSpPr/>
          <p:nvPr/>
        </p:nvSpPr>
        <p:spPr>
          <a:xfrm>
            <a:off x="5755698" y="3648134"/>
            <a:ext cx="694370" cy="694370"/>
          </a:xfrm>
          <a:prstGeom prst="donut">
            <a:avLst>
              <a:gd name="adj" fmla="val 287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black"/>
              </a:solidFill>
              <a:latin typeface="Calibri" panose="020F0502020204030204"/>
            </a:endParaRPr>
          </a:p>
        </p:txBody>
      </p:sp>
      <p:cxnSp>
        <p:nvCxnSpPr>
          <p:cNvPr id="32" name="Straight Connector 31">
            <a:extLst>
              <a:ext uri="{FF2B5EF4-FFF2-40B4-BE49-F238E27FC236}">
                <a16:creationId xmlns:a16="http://schemas.microsoft.com/office/drawing/2014/main" id="{EA49CDC4-E9AD-4789-BEA6-BFF07A73111B}"/>
              </a:ext>
            </a:extLst>
          </p:cNvPr>
          <p:cNvCxnSpPr>
            <a:cxnSpLocks/>
          </p:cNvCxnSpPr>
          <p:nvPr/>
        </p:nvCxnSpPr>
        <p:spPr>
          <a:xfrm flipV="1">
            <a:off x="6102884" y="4342506"/>
            <a:ext cx="0" cy="1033387"/>
          </a:xfrm>
          <a:prstGeom prst="line">
            <a:avLst/>
          </a:prstGeom>
          <a:ln w="19050">
            <a:solidFill>
              <a:srgbClr val="EF3078"/>
            </a:solidFill>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DD4A8794-EADF-4527-95C6-C9D6781E9C8E}"/>
              </a:ext>
            </a:extLst>
          </p:cNvPr>
          <p:cNvSpPr/>
          <p:nvPr/>
        </p:nvSpPr>
        <p:spPr>
          <a:xfrm>
            <a:off x="6040763" y="5350759"/>
            <a:ext cx="124240" cy="124240"/>
          </a:xfrm>
          <a:prstGeom prst="ellipse">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34" name="TextBox 33">
            <a:extLst>
              <a:ext uri="{FF2B5EF4-FFF2-40B4-BE49-F238E27FC236}">
                <a16:creationId xmlns:a16="http://schemas.microsoft.com/office/drawing/2014/main" id="{4BE7D141-E60D-4B00-AA4B-1F588212DCAD}"/>
              </a:ext>
            </a:extLst>
          </p:cNvPr>
          <p:cNvSpPr txBox="1"/>
          <p:nvPr/>
        </p:nvSpPr>
        <p:spPr>
          <a:xfrm>
            <a:off x="5345190" y="2961831"/>
            <a:ext cx="1515386" cy="646331"/>
          </a:xfrm>
          <a:prstGeom prst="rect">
            <a:avLst/>
          </a:prstGeom>
          <a:noFill/>
        </p:spPr>
        <p:txBody>
          <a:bodyPr wrap="square" rtlCol="0">
            <a:spAutoFit/>
          </a:bodyPr>
          <a:lstStyle/>
          <a:p>
            <a:pPr algn="ctr" defTabSz="914400"/>
            <a:r>
              <a:rPr lang="en-US" sz="3600" dirty="0">
                <a:solidFill>
                  <a:srgbClr val="EF3078"/>
                </a:solidFill>
                <a:latin typeface="Century Gothic" panose="020B0502020202020204" pitchFamily="34" charset="0"/>
              </a:rPr>
              <a:t>2022</a:t>
            </a:r>
          </a:p>
        </p:txBody>
      </p:sp>
      <p:sp>
        <p:nvSpPr>
          <p:cNvPr id="35" name="TextBox 34">
            <a:extLst>
              <a:ext uri="{FF2B5EF4-FFF2-40B4-BE49-F238E27FC236}">
                <a16:creationId xmlns:a16="http://schemas.microsoft.com/office/drawing/2014/main" id="{0A5C5A36-EC92-462F-BB70-6A797D63B1DD}"/>
              </a:ext>
            </a:extLst>
          </p:cNvPr>
          <p:cNvSpPr txBox="1"/>
          <p:nvPr/>
        </p:nvSpPr>
        <p:spPr>
          <a:xfrm>
            <a:off x="5040612" y="5602985"/>
            <a:ext cx="3201043" cy="523220"/>
          </a:xfrm>
          <a:prstGeom prst="rect">
            <a:avLst/>
          </a:prstGeom>
          <a:noFill/>
        </p:spPr>
        <p:txBody>
          <a:bodyPr wrap="square" rtlCol="0">
            <a:spAutoFit/>
          </a:bodyPr>
          <a:lstStyle/>
          <a:p>
            <a:pPr defTabSz="914400"/>
            <a:r>
              <a:rPr lang="en-US" sz="1400" dirty="0">
                <a:solidFill>
                  <a:srgbClr val="E7E6E6">
                    <a:lumMod val="50000"/>
                  </a:srgbClr>
                </a:solidFill>
                <a:latin typeface="Century Gothic" panose="020B0502020202020204" pitchFamily="34" charset="0"/>
              </a:rPr>
              <a:t>KONSULTATIONSPROZESS CANNABIS ABER SICHER</a:t>
            </a:r>
          </a:p>
        </p:txBody>
      </p:sp>
      <p:sp>
        <p:nvSpPr>
          <p:cNvPr id="45" name="Arc 44">
            <a:extLst>
              <a:ext uri="{FF2B5EF4-FFF2-40B4-BE49-F238E27FC236}">
                <a16:creationId xmlns:a16="http://schemas.microsoft.com/office/drawing/2014/main" id="{E3730103-7F8D-4792-83EE-5FFC4A5D2274}"/>
              </a:ext>
            </a:extLst>
          </p:cNvPr>
          <p:cNvSpPr/>
          <p:nvPr/>
        </p:nvSpPr>
        <p:spPr>
          <a:xfrm rot="5400000">
            <a:off x="7907051" y="3535738"/>
            <a:ext cx="919162" cy="919162"/>
          </a:xfrm>
          <a:prstGeom prst="arc">
            <a:avLst>
              <a:gd name="adj1" fmla="val 5420354"/>
              <a:gd name="adj2" fmla="val 10853341"/>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a:solidFill>
                <a:prstClr val="black"/>
              </a:solidFill>
              <a:latin typeface="Calibri" panose="020F0502020204030204"/>
            </a:endParaRPr>
          </a:p>
        </p:txBody>
      </p:sp>
      <p:sp>
        <p:nvSpPr>
          <p:cNvPr id="46" name="Oval 45">
            <a:extLst>
              <a:ext uri="{FF2B5EF4-FFF2-40B4-BE49-F238E27FC236}">
                <a16:creationId xmlns:a16="http://schemas.microsoft.com/office/drawing/2014/main" id="{86694F26-80D5-467D-94C4-C9C860517F5F}"/>
              </a:ext>
            </a:extLst>
          </p:cNvPr>
          <p:cNvSpPr/>
          <p:nvPr/>
        </p:nvSpPr>
        <p:spPr>
          <a:xfrm>
            <a:off x="8271382" y="3900069"/>
            <a:ext cx="190500" cy="190500"/>
          </a:xfrm>
          <a:prstGeom prst="ellipse">
            <a:avLst/>
          </a:prstGeom>
          <a:solidFill>
            <a:srgbClr val="1C7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47" name="Circle: Hollow 46">
            <a:extLst>
              <a:ext uri="{FF2B5EF4-FFF2-40B4-BE49-F238E27FC236}">
                <a16:creationId xmlns:a16="http://schemas.microsoft.com/office/drawing/2014/main" id="{B0789B4A-0620-4211-9109-6DBE9A07FE51}"/>
              </a:ext>
            </a:extLst>
          </p:cNvPr>
          <p:cNvSpPr/>
          <p:nvPr/>
        </p:nvSpPr>
        <p:spPr>
          <a:xfrm>
            <a:off x="8152319" y="3781006"/>
            <a:ext cx="428626" cy="428626"/>
          </a:xfrm>
          <a:prstGeom prst="donut">
            <a:avLst>
              <a:gd name="adj" fmla="val 5281"/>
            </a:avLst>
          </a:prstGeom>
          <a:solidFill>
            <a:srgbClr val="1C7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black"/>
              </a:solidFill>
              <a:latin typeface="Calibri" panose="020F0502020204030204"/>
            </a:endParaRPr>
          </a:p>
        </p:txBody>
      </p:sp>
      <p:sp>
        <p:nvSpPr>
          <p:cNvPr id="48" name="Circle: Hollow 47">
            <a:extLst>
              <a:ext uri="{FF2B5EF4-FFF2-40B4-BE49-F238E27FC236}">
                <a16:creationId xmlns:a16="http://schemas.microsoft.com/office/drawing/2014/main" id="{9C63B36C-028C-4461-9179-02E81EA9B830}"/>
              </a:ext>
            </a:extLst>
          </p:cNvPr>
          <p:cNvSpPr/>
          <p:nvPr/>
        </p:nvSpPr>
        <p:spPr>
          <a:xfrm>
            <a:off x="8019447" y="3648134"/>
            <a:ext cx="694370" cy="694370"/>
          </a:xfrm>
          <a:prstGeom prst="donut">
            <a:avLst>
              <a:gd name="adj" fmla="val 287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black"/>
              </a:solidFill>
              <a:latin typeface="Calibri" panose="020F0502020204030204"/>
            </a:endParaRPr>
          </a:p>
        </p:txBody>
      </p:sp>
      <p:cxnSp>
        <p:nvCxnSpPr>
          <p:cNvPr id="49" name="Straight Connector 48">
            <a:extLst>
              <a:ext uri="{FF2B5EF4-FFF2-40B4-BE49-F238E27FC236}">
                <a16:creationId xmlns:a16="http://schemas.microsoft.com/office/drawing/2014/main" id="{15E6C7CE-0DCB-4A82-B08E-519AC3270B85}"/>
              </a:ext>
            </a:extLst>
          </p:cNvPr>
          <p:cNvCxnSpPr>
            <a:cxnSpLocks/>
          </p:cNvCxnSpPr>
          <p:nvPr/>
        </p:nvCxnSpPr>
        <p:spPr>
          <a:xfrm flipV="1">
            <a:off x="8366633" y="2614748"/>
            <a:ext cx="0" cy="1033387"/>
          </a:xfrm>
          <a:prstGeom prst="line">
            <a:avLst/>
          </a:prstGeom>
          <a:ln w="19050">
            <a:solidFill>
              <a:srgbClr val="1C7CBB"/>
            </a:solidFill>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4CFE38F3-7830-46D8-95EE-69DB62ED465D}"/>
              </a:ext>
            </a:extLst>
          </p:cNvPr>
          <p:cNvSpPr/>
          <p:nvPr/>
        </p:nvSpPr>
        <p:spPr>
          <a:xfrm>
            <a:off x="8304512" y="2568391"/>
            <a:ext cx="124240" cy="124240"/>
          </a:xfrm>
          <a:prstGeom prst="ellipse">
            <a:avLst/>
          </a:prstGeom>
          <a:solidFill>
            <a:srgbClr val="1C7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51" name="TextBox 50">
            <a:extLst>
              <a:ext uri="{FF2B5EF4-FFF2-40B4-BE49-F238E27FC236}">
                <a16:creationId xmlns:a16="http://schemas.microsoft.com/office/drawing/2014/main" id="{65F62DC2-C651-4B22-B4CB-1846861868F6}"/>
              </a:ext>
            </a:extLst>
          </p:cNvPr>
          <p:cNvSpPr txBox="1"/>
          <p:nvPr/>
        </p:nvSpPr>
        <p:spPr>
          <a:xfrm>
            <a:off x="7608939" y="4382612"/>
            <a:ext cx="1515386" cy="646331"/>
          </a:xfrm>
          <a:prstGeom prst="rect">
            <a:avLst/>
          </a:prstGeom>
          <a:noFill/>
        </p:spPr>
        <p:txBody>
          <a:bodyPr wrap="square" rtlCol="0">
            <a:spAutoFit/>
          </a:bodyPr>
          <a:lstStyle/>
          <a:p>
            <a:pPr algn="ctr" defTabSz="914400"/>
            <a:r>
              <a:rPr lang="en-US" sz="3600" dirty="0">
                <a:solidFill>
                  <a:srgbClr val="1C7CBB"/>
                </a:solidFill>
                <a:latin typeface="Century Gothic" panose="020B0502020202020204" pitchFamily="34" charset="0"/>
              </a:rPr>
              <a:t>2022</a:t>
            </a:r>
          </a:p>
        </p:txBody>
      </p:sp>
      <p:sp>
        <p:nvSpPr>
          <p:cNvPr id="52" name="TextBox 51">
            <a:extLst>
              <a:ext uri="{FF2B5EF4-FFF2-40B4-BE49-F238E27FC236}">
                <a16:creationId xmlns:a16="http://schemas.microsoft.com/office/drawing/2014/main" id="{44337E62-7F21-4CD3-9B0D-507A64DF7728}"/>
              </a:ext>
            </a:extLst>
          </p:cNvPr>
          <p:cNvSpPr txBox="1"/>
          <p:nvPr/>
        </p:nvSpPr>
        <p:spPr>
          <a:xfrm>
            <a:off x="7218499" y="1926108"/>
            <a:ext cx="3201043" cy="523220"/>
          </a:xfrm>
          <a:prstGeom prst="rect">
            <a:avLst/>
          </a:prstGeom>
          <a:noFill/>
        </p:spPr>
        <p:txBody>
          <a:bodyPr wrap="square" rtlCol="0">
            <a:spAutoFit/>
          </a:bodyPr>
          <a:lstStyle/>
          <a:p>
            <a:pPr defTabSz="914400"/>
            <a:r>
              <a:rPr lang="en-US" sz="1400" dirty="0">
                <a:solidFill>
                  <a:srgbClr val="E7E6E6">
                    <a:lumMod val="50000"/>
                  </a:srgbClr>
                </a:solidFill>
                <a:latin typeface="Century Gothic" panose="020B0502020202020204" pitchFamily="34" charset="0"/>
              </a:rPr>
              <a:t>ECKPUNKTE DER  BUNDESREGIERUNG</a:t>
            </a:r>
          </a:p>
        </p:txBody>
      </p:sp>
      <p:sp>
        <p:nvSpPr>
          <p:cNvPr id="53" name="Arc 52">
            <a:extLst>
              <a:ext uri="{FF2B5EF4-FFF2-40B4-BE49-F238E27FC236}">
                <a16:creationId xmlns:a16="http://schemas.microsoft.com/office/drawing/2014/main" id="{FC85B459-7BA2-4C61-9178-E1CE5EFAEC56}"/>
              </a:ext>
            </a:extLst>
          </p:cNvPr>
          <p:cNvSpPr/>
          <p:nvPr/>
        </p:nvSpPr>
        <p:spPr>
          <a:xfrm>
            <a:off x="10144978" y="3535738"/>
            <a:ext cx="919162" cy="919162"/>
          </a:xfrm>
          <a:prstGeom prst="arc">
            <a:avLst>
              <a:gd name="adj1" fmla="val 5420354"/>
              <a:gd name="adj2" fmla="val 10853341"/>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a:solidFill>
                <a:prstClr val="black"/>
              </a:solidFill>
              <a:latin typeface="Calibri" panose="020F0502020204030204"/>
            </a:endParaRPr>
          </a:p>
        </p:txBody>
      </p:sp>
      <p:sp>
        <p:nvSpPr>
          <p:cNvPr id="55" name="Oval 54">
            <a:extLst>
              <a:ext uri="{FF2B5EF4-FFF2-40B4-BE49-F238E27FC236}">
                <a16:creationId xmlns:a16="http://schemas.microsoft.com/office/drawing/2014/main" id="{4A6EEA54-5314-432F-B5DF-B223248AB8AA}"/>
              </a:ext>
            </a:extLst>
          </p:cNvPr>
          <p:cNvSpPr/>
          <p:nvPr/>
        </p:nvSpPr>
        <p:spPr>
          <a:xfrm>
            <a:off x="10509309" y="3900069"/>
            <a:ext cx="190500" cy="1905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56" name="Circle: Hollow 55">
            <a:extLst>
              <a:ext uri="{FF2B5EF4-FFF2-40B4-BE49-F238E27FC236}">
                <a16:creationId xmlns:a16="http://schemas.microsoft.com/office/drawing/2014/main" id="{0C983C23-7914-456E-AA37-90FEEBD851C0}"/>
              </a:ext>
            </a:extLst>
          </p:cNvPr>
          <p:cNvSpPr/>
          <p:nvPr/>
        </p:nvSpPr>
        <p:spPr>
          <a:xfrm>
            <a:off x="10390246" y="3781006"/>
            <a:ext cx="428626" cy="428626"/>
          </a:xfrm>
          <a:prstGeom prst="donut">
            <a:avLst>
              <a:gd name="adj" fmla="val 5281"/>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black"/>
              </a:solidFill>
              <a:latin typeface="Calibri" panose="020F0502020204030204"/>
            </a:endParaRPr>
          </a:p>
        </p:txBody>
      </p:sp>
      <p:sp>
        <p:nvSpPr>
          <p:cNvPr id="57" name="Circle: Hollow 56">
            <a:extLst>
              <a:ext uri="{FF2B5EF4-FFF2-40B4-BE49-F238E27FC236}">
                <a16:creationId xmlns:a16="http://schemas.microsoft.com/office/drawing/2014/main" id="{CD810234-B3DF-4AE8-B7F5-9B91C3FEE8A3}"/>
              </a:ext>
            </a:extLst>
          </p:cNvPr>
          <p:cNvSpPr/>
          <p:nvPr/>
        </p:nvSpPr>
        <p:spPr>
          <a:xfrm>
            <a:off x="10257374" y="3648134"/>
            <a:ext cx="694370" cy="694370"/>
          </a:xfrm>
          <a:prstGeom prst="donut">
            <a:avLst>
              <a:gd name="adj" fmla="val 287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black"/>
              </a:solidFill>
              <a:latin typeface="Calibri" panose="020F0502020204030204"/>
            </a:endParaRPr>
          </a:p>
        </p:txBody>
      </p:sp>
      <p:cxnSp>
        <p:nvCxnSpPr>
          <p:cNvPr id="58" name="Straight Connector 57">
            <a:extLst>
              <a:ext uri="{FF2B5EF4-FFF2-40B4-BE49-F238E27FC236}">
                <a16:creationId xmlns:a16="http://schemas.microsoft.com/office/drawing/2014/main" id="{A61A79A1-830D-43A5-991E-41089FE309F5}"/>
              </a:ext>
            </a:extLst>
          </p:cNvPr>
          <p:cNvCxnSpPr>
            <a:cxnSpLocks/>
          </p:cNvCxnSpPr>
          <p:nvPr/>
        </p:nvCxnSpPr>
        <p:spPr>
          <a:xfrm flipV="1">
            <a:off x="10604560" y="4342506"/>
            <a:ext cx="0" cy="1033387"/>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59" name="Oval 58">
            <a:extLst>
              <a:ext uri="{FF2B5EF4-FFF2-40B4-BE49-F238E27FC236}">
                <a16:creationId xmlns:a16="http://schemas.microsoft.com/office/drawing/2014/main" id="{91D217BA-6735-41FC-ADDE-ADA84BF5E891}"/>
              </a:ext>
            </a:extLst>
          </p:cNvPr>
          <p:cNvSpPr/>
          <p:nvPr/>
        </p:nvSpPr>
        <p:spPr>
          <a:xfrm>
            <a:off x="10542439" y="5350759"/>
            <a:ext cx="124240" cy="12424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60" name="TextBox 59">
            <a:extLst>
              <a:ext uri="{FF2B5EF4-FFF2-40B4-BE49-F238E27FC236}">
                <a16:creationId xmlns:a16="http://schemas.microsoft.com/office/drawing/2014/main" id="{493BBA26-6FB6-4EDA-AE7C-332D388F6619}"/>
              </a:ext>
            </a:extLst>
          </p:cNvPr>
          <p:cNvSpPr txBox="1"/>
          <p:nvPr/>
        </p:nvSpPr>
        <p:spPr>
          <a:xfrm>
            <a:off x="9124325" y="2961831"/>
            <a:ext cx="2899136" cy="646331"/>
          </a:xfrm>
          <a:prstGeom prst="rect">
            <a:avLst/>
          </a:prstGeom>
          <a:noFill/>
        </p:spPr>
        <p:txBody>
          <a:bodyPr wrap="square" rtlCol="0">
            <a:spAutoFit/>
          </a:bodyPr>
          <a:lstStyle/>
          <a:p>
            <a:pPr algn="ctr" defTabSz="914400"/>
            <a:r>
              <a:rPr lang="en-US" sz="3600" dirty="0">
                <a:solidFill>
                  <a:srgbClr val="70AD47">
                    <a:lumMod val="50000"/>
                  </a:srgbClr>
                </a:solidFill>
                <a:latin typeface="Century Gothic" panose="020B0502020202020204" pitchFamily="34" charset="0"/>
              </a:rPr>
              <a:t>03 / 2023</a:t>
            </a:r>
          </a:p>
        </p:txBody>
      </p:sp>
      <p:sp>
        <p:nvSpPr>
          <p:cNvPr id="61" name="TextBox 60">
            <a:extLst>
              <a:ext uri="{FF2B5EF4-FFF2-40B4-BE49-F238E27FC236}">
                <a16:creationId xmlns:a16="http://schemas.microsoft.com/office/drawing/2014/main" id="{8710CEB2-4E11-44C6-A201-5DCB3EA9A265}"/>
              </a:ext>
            </a:extLst>
          </p:cNvPr>
          <p:cNvSpPr txBox="1"/>
          <p:nvPr/>
        </p:nvSpPr>
        <p:spPr>
          <a:xfrm>
            <a:off x="9542288" y="5602985"/>
            <a:ext cx="3201043" cy="523220"/>
          </a:xfrm>
          <a:prstGeom prst="rect">
            <a:avLst/>
          </a:prstGeom>
          <a:noFill/>
        </p:spPr>
        <p:txBody>
          <a:bodyPr wrap="square" rtlCol="0">
            <a:spAutoFit/>
          </a:bodyPr>
          <a:lstStyle/>
          <a:p>
            <a:pPr defTabSz="914400"/>
            <a:r>
              <a:rPr lang="en-US" sz="1400" dirty="0">
                <a:solidFill>
                  <a:srgbClr val="E7E6E6">
                    <a:lumMod val="50000"/>
                  </a:srgbClr>
                </a:solidFill>
                <a:latin typeface="Century Gothic" panose="020B0502020202020204" pitchFamily="34" charset="0"/>
              </a:rPr>
              <a:t>GUTACHTEN ZU EFFEKTEN DER CANNABISLEGALISIERUNG</a:t>
            </a:r>
          </a:p>
        </p:txBody>
      </p:sp>
      <p:cxnSp>
        <p:nvCxnSpPr>
          <p:cNvPr id="64" name="Straight Connector 63">
            <a:extLst>
              <a:ext uri="{FF2B5EF4-FFF2-40B4-BE49-F238E27FC236}">
                <a16:creationId xmlns:a16="http://schemas.microsoft.com/office/drawing/2014/main" id="{5CE23E97-80CA-4DCE-905B-0371552128FB}"/>
              </a:ext>
            </a:extLst>
          </p:cNvPr>
          <p:cNvCxnSpPr>
            <a:cxnSpLocks/>
          </p:cNvCxnSpPr>
          <p:nvPr/>
        </p:nvCxnSpPr>
        <p:spPr>
          <a:xfrm>
            <a:off x="652452" y="6212376"/>
            <a:ext cx="2048865" cy="0"/>
          </a:xfrm>
          <a:prstGeom prst="line">
            <a:avLst/>
          </a:prstGeom>
          <a:ln w="19050">
            <a:solidFill>
              <a:srgbClr val="03A1A4"/>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36AF9195-D1C7-4EAB-9766-CBBD5AC04E3E}"/>
              </a:ext>
            </a:extLst>
          </p:cNvPr>
          <p:cNvCxnSpPr>
            <a:cxnSpLocks/>
          </p:cNvCxnSpPr>
          <p:nvPr/>
        </p:nvCxnSpPr>
        <p:spPr>
          <a:xfrm>
            <a:off x="5132400" y="6212376"/>
            <a:ext cx="2048865" cy="0"/>
          </a:xfrm>
          <a:prstGeom prst="line">
            <a:avLst/>
          </a:prstGeom>
          <a:ln w="19050">
            <a:solidFill>
              <a:srgbClr val="EF3078"/>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7FD0854-B613-4503-8F9F-7EBA21977DB6}"/>
              </a:ext>
            </a:extLst>
          </p:cNvPr>
          <p:cNvCxnSpPr>
            <a:cxnSpLocks/>
          </p:cNvCxnSpPr>
          <p:nvPr/>
        </p:nvCxnSpPr>
        <p:spPr>
          <a:xfrm>
            <a:off x="9655895" y="6212376"/>
            <a:ext cx="2048865" cy="0"/>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267D5D77-7183-46A2-913A-91854EB46B5B}"/>
              </a:ext>
            </a:extLst>
          </p:cNvPr>
          <p:cNvCxnSpPr>
            <a:cxnSpLocks/>
          </p:cNvCxnSpPr>
          <p:nvPr/>
        </p:nvCxnSpPr>
        <p:spPr>
          <a:xfrm>
            <a:off x="2808764" y="1835312"/>
            <a:ext cx="2048865" cy="0"/>
          </a:xfrm>
          <a:prstGeom prst="line">
            <a:avLst/>
          </a:prstGeom>
          <a:ln w="19050">
            <a:solidFill>
              <a:srgbClr val="EE9524"/>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3FE4C8AC-856E-47A1-86C3-D3143F6DF56B}"/>
              </a:ext>
            </a:extLst>
          </p:cNvPr>
          <p:cNvCxnSpPr>
            <a:cxnSpLocks/>
          </p:cNvCxnSpPr>
          <p:nvPr/>
        </p:nvCxnSpPr>
        <p:spPr>
          <a:xfrm>
            <a:off x="7328822" y="1835312"/>
            <a:ext cx="2048865" cy="0"/>
          </a:xfrm>
          <a:prstGeom prst="line">
            <a:avLst/>
          </a:prstGeom>
          <a:ln w="19050">
            <a:solidFill>
              <a:srgbClr val="1C7CBB"/>
            </a:solidFill>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AC17817C-AF36-4468-94FC-44DCFF825290}"/>
              </a:ext>
            </a:extLst>
          </p:cNvPr>
          <p:cNvSpPr txBox="1"/>
          <p:nvPr/>
        </p:nvSpPr>
        <p:spPr>
          <a:xfrm>
            <a:off x="2457338" y="131812"/>
            <a:ext cx="7278915" cy="707886"/>
          </a:xfrm>
          <a:prstGeom prst="rect">
            <a:avLst/>
          </a:prstGeom>
          <a:noFill/>
        </p:spPr>
        <p:txBody>
          <a:bodyPr wrap="square" rtlCol="0">
            <a:spAutoFit/>
          </a:bodyPr>
          <a:lstStyle/>
          <a:p>
            <a:pPr algn="ctr" defTabSz="914400"/>
            <a:r>
              <a:rPr lang="en-US" sz="4000" dirty="0">
                <a:solidFill>
                  <a:prstClr val="white">
                    <a:lumMod val="65000"/>
                  </a:prstClr>
                </a:solidFill>
                <a:latin typeface="Tw Cen MT" panose="020B0602020104020603" pitchFamily="34" charset="0"/>
              </a:rPr>
              <a:t>ZEITLICHER ABLAUF</a:t>
            </a:r>
          </a:p>
        </p:txBody>
      </p:sp>
      <p:grpSp>
        <p:nvGrpSpPr>
          <p:cNvPr id="79" name="Group 78">
            <a:extLst>
              <a:ext uri="{FF2B5EF4-FFF2-40B4-BE49-F238E27FC236}">
                <a16:creationId xmlns:a16="http://schemas.microsoft.com/office/drawing/2014/main" id="{B347FCAE-CD51-47C1-A0E5-7FE287A79E42}"/>
              </a:ext>
            </a:extLst>
          </p:cNvPr>
          <p:cNvGrpSpPr/>
          <p:nvPr/>
        </p:nvGrpSpPr>
        <p:grpSpPr>
          <a:xfrm>
            <a:off x="5379551" y="878988"/>
            <a:ext cx="1434489" cy="190500"/>
            <a:chOff x="4679586" y="878988"/>
            <a:chExt cx="1434489" cy="190500"/>
          </a:xfrm>
        </p:grpSpPr>
        <p:sp>
          <p:nvSpPr>
            <p:cNvPr id="71" name="Oval 70">
              <a:extLst>
                <a:ext uri="{FF2B5EF4-FFF2-40B4-BE49-F238E27FC236}">
                  <a16:creationId xmlns:a16="http://schemas.microsoft.com/office/drawing/2014/main" id="{957F6F33-D335-4F37-A9F5-23DE49CB0B4A}"/>
                </a:ext>
              </a:extLst>
            </p:cNvPr>
            <p:cNvSpPr/>
            <p:nvPr/>
          </p:nvSpPr>
          <p:spPr>
            <a:xfrm>
              <a:off x="4679586" y="878988"/>
              <a:ext cx="190500" cy="190500"/>
            </a:xfrm>
            <a:prstGeom prst="ellipse">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74" name="Oval 73">
              <a:extLst>
                <a:ext uri="{FF2B5EF4-FFF2-40B4-BE49-F238E27FC236}">
                  <a16:creationId xmlns:a16="http://schemas.microsoft.com/office/drawing/2014/main" id="{9D3A95DB-0E0C-40A8-88F7-9DAC67B156F6}"/>
                </a:ext>
              </a:extLst>
            </p:cNvPr>
            <p:cNvSpPr/>
            <p:nvPr/>
          </p:nvSpPr>
          <p:spPr>
            <a:xfrm>
              <a:off x="4990736" y="878988"/>
              <a:ext cx="190500" cy="190500"/>
            </a:xfrm>
            <a:prstGeom prst="ellipse">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76" name="Oval 75">
              <a:extLst>
                <a:ext uri="{FF2B5EF4-FFF2-40B4-BE49-F238E27FC236}">
                  <a16:creationId xmlns:a16="http://schemas.microsoft.com/office/drawing/2014/main" id="{AD1EA8C3-D35D-4FB7-8D6B-858B4EE08256}"/>
                </a:ext>
              </a:extLst>
            </p:cNvPr>
            <p:cNvSpPr/>
            <p:nvPr/>
          </p:nvSpPr>
          <p:spPr>
            <a:xfrm>
              <a:off x="5301522" y="878988"/>
              <a:ext cx="190500" cy="190500"/>
            </a:xfrm>
            <a:prstGeom prst="ellipse">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77" name="Oval 76">
              <a:extLst>
                <a:ext uri="{FF2B5EF4-FFF2-40B4-BE49-F238E27FC236}">
                  <a16:creationId xmlns:a16="http://schemas.microsoft.com/office/drawing/2014/main" id="{FD4B96A9-29AD-4507-B1E8-D12C03BAD2C2}"/>
                </a:ext>
              </a:extLst>
            </p:cNvPr>
            <p:cNvSpPr/>
            <p:nvPr/>
          </p:nvSpPr>
          <p:spPr>
            <a:xfrm>
              <a:off x="5612308" y="878988"/>
              <a:ext cx="190500" cy="190500"/>
            </a:xfrm>
            <a:prstGeom prst="ellipse">
              <a:avLst/>
            </a:prstGeom>
            <a:solidFill>
              <a:srgbClr val="1C7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78" name="Oval 77">
              <a:extLst>
                <a:ext uri="{FF2B5EF4-FFF2-40B4-BE49-F238E27FC236}">
                  <a16:creationId xmlns:a16="http://schemas.microsoft.com/office/drawing/2014/main" id="{50AFA104-D1BD-427D-90C1-6CE47F2C7A56}"/>
                </a:ext>
              </a:extLst>
            </p:cNvPr>
            <p:cNvSpPr/>
            <p:nvPr/>
          </p:nvSpPr>
          <p:spPr>
            <a:xfrm>
              <a:off x="5923575" y="878988"/>
              <a:ext cx="190500" cy="1905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grpSp>
    </p:spTree>
    <p:extLst>
      <p:ext uri="{BB962C8B-B14F-4D97-AF65-F5344CB8AC3E}">
        <p14:creationId xmlns:p14="http://schemas.microsoft.com/office/powerpoint/2010/main" val="29066261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6E7E9"/>
        </a:solidFill>
        <a:effectLst/>
      </p:bgPr>
    </p:bg>
    <p:spTree>
      <p:nvGrpSpPr>
        <p:cNvPr id="1" name=""/>
        <p:cNvGrpSpPr/>
        <p:nvPr/>
      </p:nvGrpSpPr>
      <p:grpSpPr>
        <a:xfrm>
          <a:off x="0" y="0"/>
          <a:ext cx="0" cy="0"/>
          <a:chOff x="0" y="0"/>
          <a:chExt cx="0" cy="0"/>
        </a:xfrm>
      </p:grpSpPr>
      <p:cxnSp>
        <p:nvCxnSpPr>
          <p:cNvPr id="44" name="Straight Connector 43">
            <a:extLst>
              <a:ext uri="{FF2B5EF4-FFF2-40B4-BE49-F238E27FC236}">
                <a16:creationId xmlns:a16="http://schemas.microsoft.com/office/drawing/2014/main" id="{F272CB9A-11DA-403F-8A2C-8ACABB9E55E3}"/>
              </a:ext>
            </a:extLst>
          </p:cNvPr>
          <p:cNvCxnSpPr/>
          <p:nvPr/>
        </p:nvCxnSpPr>
        <p:spPr>
          <a:xfrm>
            <a:off x="6175882" y="3995319"/>
            <a:ext cx="225287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67E87360-F24A-47BA-928F-2F0179FA8620}"/>
              </a:ext>
            </a:extLst>
          </p:cNvPr>
          <p:cNvCxnSpPr/>
          <p:nvPr/>
        </p:nvCxnSpPr>
        <p:spPr>
          <a:xfrm>
            <a:off x="8413809" y="3995319"/>
            <a:ext cx="225287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08346D99-21A2-4F27-AB30-6BF25A60C3AC}"/>
              </a:ext>
            </a:extLst>
          </p:cNvPr>
          <p:cNvCxnSpPr>
            <a:cxnSpLocks/>
          </p:cNvCxnSpPr>
          <p:nvPr/>
        </p:nvCxnSpPr>
        <p:spPr>
          <a:xfrm>
            <a:off x="10666679" y="3995319"/>
            <a:ext cx="1538514"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92DD698-41EA-44B3-A338-53428D7D5050}"/>
              </a:ext>
            </a:extLst>
          </p:cNvPr>
          <p:cNvCxnSpPr/>
          <p:nvPr/>
        </p:nvCxnSpPr>
        <p:spPr>
          <a:xfrm>
            <a:off x="3912133" y="3995319"/>
            <a:ext cx="225287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141C71E-E08E-4C35-AF33-12A46FFB4E28}"/>
              </a:ext>
            </a:extLst>
          </p:cNvPr>
          <p:cNvCxnSpPr/>
          <p:nvPr/>
        </p:nvCxnSpPr>
        <p:spPr>
          <a:xfrm>
            <a:off x="1658700" y="3995319"/>
            <a:ext cx="225287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1" name="Arc 10">
            <a:extLst>
              <a:ext uri="{FF2B5EF4-FFF2-40B4-BE49-F238E27FC236}">
                <a16:creationId xmlns:a16="http://schemas.microsoft.com/office/drawing/2014/main" id="{AF54DAFC-72BF-4C18-B451-30110FC8EBCC}"/>
              </a:ext>
            </a:extLst>
          </p:cNvPr>
          <p:cNvSpPr/>
          <p:nvPr/>
        </p:nvSpPr>
        <p:spPr>
          <a:xfrm>
            <a:off x="1151391" y="3535738"/>
            <a:ext cx="919162" cy="919162"/>
          </a:xfrm>
          <a:prstGeom prst="arc">
            <a:avLst>
              <a:gd name="adj1" fmla="val 5420354"/>
              <a:gd name="adj2" fmla="val 10853341"/>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a:solidFill>
                <a:prstClr val="black"/>
              </a:solidFill>
              <a:latin typeface="Calibri" panose="020F0502020204030204"/>
            </a:endParaRPr>
          </a:p>
        </p:txBody>
      </p:sp>
      <p:cxnSp>
        <p:nvCxnSpPr>
          <p:cNvPr id="7" name="Straight Connector 6">
            <a:extLst>
              <a:ext uri="{FF2B5EF4-FFF2-40B4-BE49-F238E27FC236}">
                <a16:creationId xmlns:a16="http://schemas.microsoft.com/office/drawing/2014/main" id="{6AB54977-33F8-4105-824C-3D0C493D5B00}"/>
              </a:ext>
            </a:extLst>
          </p:cNvPr>
          <p:cNvCxnSpPr>
            <a:cxnSpLocks/>
          </p:cNvCxnSpPr>
          <p:nvPr/>
        </p:nvCxnSpPr>
        <p:spPr>
          <a:xfrm>
            <a:off x="794" y="3995319"/>
            <a:ext cx="1538514"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BADB8234-7655-4312-99D5-ACC91B4B894B}"/>
              </a:ext>
            </a:extLst>
          </p:cNvPr>
          <p:cNvSpPr/>
          <p:nvPr/>
        </p:nvSpPr>
        <p:spPr>
          <a:xfrm>
            <a:off x="1515722" y="3900069"/>
            <a:ext cx="190500" cy="190500"/>
          </a:xfrm>
          <a:prstGeom prst="ellipse">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9" name="Circle: Hollow 8">
            <a:extLst>
              <a:ext uri="{FF2B5EF4-FFF2-40B4-BE49-F238E27FC236}">
                <a16:creationId xmlns:a16="http://schemas.microsoft.com/office/drawing/2014/main" id="{868629C6-9D56-44C4-A90C-D16F2E7AA94B}"/>
              </a:ext>
            </a:extLst>
          </p:cNvPr>
          <p:cNvSpPr/>
          <p:nvPr/>
        </p:nvSpPr>
        <p:spPr>
          <a:xfrm>
            <a:off x="1396659" y="3781006"/>
            <a:ext cx="428626" cy="428626"/>
          </a:xfrm>
          <a:prstGeom prst="donut">
            <a:avLst>
              <a:gd name="adj" fmla="val 5281"/>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black"/>
              </a:solidFill>
              <a:latin typeface="Calibri" panose="020F0502020204030204"/>
            </a:endParaRPr>
          </a:p>
        </p:txBody>
      </p:sp>
      <p:sp>
        <p:nvSpPr>
          <p:cNvPr id="10" name="Circle: Hollow 9">
            <a:extLst>
              <a:ext uri="{FF2B5EF4-FFF2-40B4-BE49-F238E27FC236}">
                <a16:creationId xmlns:a16="http://schemas.microsoft.com/office/drawing/2014/main" id="{1E0E5245-3E9D-45CB-A2A2-78E37536928E}"/>
              </a:ext>
            </a:extLst>
          </p:cNvPr>
          <p:cNvSpPr/>
          <p:nvPr/>
        </p:nvSpPr>
        <p:spPr>
          <a:xfrm>
            <a:off x="1263787" y="3648134"/>
            <a:ext cx="694370" cy="694370"/>
          </a:xfrm>
          <a:prstGeom prst="donut">
            <a:avLst>
              <a:gd name="adj" fmla="val 287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black"/>
              </a:solidFill>
              <a:latin typeface="Calibri" panose="020F0502020204030204"/>
            </a:endParaRPr>
          </a:p>
        </p:txBody>
      </p:sp>
      <p:cxnSp>
        <p:nvCxnSpPr>
          <p:cNvPr id="12" name="Straight Connector 11">
            <a:extLst>
              <a:ext uri="{FF2B5EF4-FFF2-40B4-BE49-F238E27FC236}">
                <a16:creationId xmlns:a16="http://schemas.microsoft.com/office/drawing/2014/main" id="{1B8353AA-1A28-4FAD-AF44-130B899BAAE4}"/>
              </a:ext>
            </a:extLst>
          </p:cNvPr>
          <p:cNvCxnSpPr>
            <a:cxnSpLocks/>
          </p:cNvCxnSpPr>
          <p:nvPr/>
        </p:nvCxnSpPr>
        <p:spPr>
          <a:xfrm flipV="1">
            <a:off x="1610973" y="4342506"/>
            <a:ext cx="0" cy="1033387"/>
          </a:xfrm>
          <a:prstGeom prst="line">
            <a:avLst/>
          </a:prstGeom>
          <a:ln w="19050">
            <a:solidFill>
              <a:srgbClr val="03A1A4"/>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36B49B4F-63E8-4430-9059-553CBCA3AB43}"/>
              </a:ext>
            </a:extLst>
          </p:cNvPr>
          <p:cNvSpPr/>
          <p:nvPr/>
        </p:nvSpPr>
        <p:spPr>
          <a:xfrm>
            <a:off x="1548852" y="5350759"/>
            <a:ext cx="124240" cy="124240"/>
          </a:xfrm>
          <a:prstGeom prst="ellipse">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16" name="TextBox 15">
            <a:extLst>
              <a:ext uri="{FF2B5EF4-FFF2-40B4-BE49-F238E27FC236}">
                <a16:creationId xmlns:a16="http://schemas.microsoft.com/office/drawing/2014/main" id="{E959B938-7387-4E6C-B81C-CA1B61488588}"/>
              </a:ext>
            </a:extLst>
          </p:cNvPr>
          <p:cNvSpPr txBox="1"/>
          <p:nvPr/>
        </p:nvSpPr>
        <p:spPr>
          <a:xfrm>
            <a:off x="152644" y="2961831"/>
            <a:ext cx="2777646" cy="646331"/>
          </a:xfrm>
          <a:prstGeom prst="rect">
            <a:avLst/>
          </a:prstGeom>
          <a:noFill/>
        </p:spPr>
        <p:txBody>
          <a:bodyPr wrap="square" rtlCol="0">
            <a:spAutoFit/>
          </a:bodyPr>
          <a:lstStyle/>
          <a:p>
            <a:pPr algn="ctr" defTabSz="914400"/>
            <a:r>
              <a:rPr lang="en-US" sz="3600" dirty="0">
                <a:solidFill>
                  <a:srgbClr val="03A1A4"/>
                </a:solidFill>
                <a:latin typeface="Century Gothic" panose="020B0502020202020204" pitchFamily="34" charset="0"/>
              </a:rPr>
              <a:t>04 / 2023</a:t>
            </a:r>
          </a:p>
        </p:txBody>
      </p:sp>
      <p:sp>
        <p:nvSpPr>
          <p:cNvPr id="17" name="TextBox 16">
            <a:extLst>
              <a:ext uri="{FF2B5EF4-FFF2-40B4-BE49-F238E27FC236}">
                <a16:creationId xmlns:a16="http://schemas.microsoft.com/office/drawing/2014/main" id="{E623F98E-5FFF-4701-A99F-87B202C66033}"/>
              </a:ext>
            </a:extLst>
          </p:cNvPr>
          <p:cNvSpPr txBox="1"/>
          <p:nvPr/>
        </p:nvSpPr>
        <p:spPr>
          <a:xfrm>
            <a:off x="548701" y="5602985"/>
            <a:ext cx="3201043" cy="523220"/>
          </a:xfrm>
          <a:prstGeom prst="rect">
            <a:avLst/>
          </a:prstGeom>
          <a:noFill/>
        </p:spPr>
        <p:txBody>
          <a:bodyPr wrap="square" rtlCol="0">
            <a:spAutoFit/>
          </a:bodyPr>
          <a:lstStyle/>
          <a:p>
            <a:pPr defTabSz="914400"/>
            <a:r>
              <a:rPr lang="en-US" sz="1400" dirty="0">
                <a:solidFill>
                  <a:srgbClr val="E7E6E6">
                    <a:lumMod val="50000"/>
                  </a:srgbClr>
                </a:solidFill>
                <a:latin typeface="Century Gothic" panose="020B0502020202020204" pitchFamily="34" charset="0"/>
              </a:rPr>
              <a:t>ECKPUNKTE ZUM </a:t>
            </a:r>
          </a:p>
          <a:p>
            <a:pPr defTabSz="914400"/>
            <a:r>
              <a:rPr lang="en-US" sz="1400" dirty="0">
                <a:solidFill>
                  <a:srgbClr val="E7E6E6">
                    <a:lumMod val="50000"/>
                  </a:srgbClr>
                </a:solidFill>
                <a:latin typeface="Century Gothic" panose="020B0502020202020204" pitchFamily="34" charset="0"/>
              </a:rPr>
              <a:t>2-SÄULEN MODELL</a:t>
            </a:r>
          </a:p>
        </p:txBody>
      </p:sp>
      <p:sp>
        <p:nvSpPr>
          <p:cNvPr id="18" name="Arc 17">
            <a:extLst>
              <a:ext uri="{FF2B5EF4-FFF2-40B4-BE49-F238E27FC236}">
                <a16:creationId xmlns:a16="http://schemas.microsoft.com/office/drawing/2014/main" id="{B54B9C7B-4DA7-40E1-B723-68758EB971FE}"/>
              </a:ext>
            </a:extLst>
          </p:cNvPr>
          <p:cNvSpPr/>
          <p:nvPr/>
        </p:nvSpPr>
        <p:spPr>
          <a:xfrm rot="5400000">
            <a:off x="3389869" y="3535738"/>
            <a:ext cx="919162" cy="919162"/>
          </a:xfrm>
          <a:prstGeom prst="arc">
            <a:avLst>
              <a:gd name="adj1" fmla="val 5420354"/>
              <a:gd name="adj2" fmla="val 10853341"/>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a:solidFill>
                <a:prstClr val="black"/>
              </a:solidFill>
              <a:latin typeface="Calibri" panose="020F0502020204030204"/>
            </a:endParaRPr>
          </a:p>
        </p:txBody>
      </p:sp>
      <p:sp>
        <p:nvSpPr>
          <p:cNvPr id="20" name="Oval 19">
            <a:extLst>
              <a:ext uri="{FF2B5EF4-FFF2-40B4-BE49-F238E27FC236}">
                <a16:creationId xmlns:a16="http://schemas.microsoft.com/office/drawing/2014/main" id="{037A3CB3-AA60-41C6-B92B-B84EC0A87E61}"/>
              </a:ext>
            </a:extLst>
          </p:cNvPr>
          <p:cNvSpPr/>
          <p:nvPr/>
        </p:nvSpPr>
        <p:spPr>
          <a:xfrm>
            <a:off x="3754200" y="3900069"/>
            <a:ext cx="190500" cy="190500"/>
          </a:xfrm>
          <a:prstGeom prst="ellipse">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21" name="Circle: Hollow 20">
            <a:extLst>
              <a:ext uri="{FF2B5EF4-FFF2-40B4-BE49-F238E27FC236}">
                <a16:creationId xmlns:a16="http://schemas.microsoft.com/office/drawing/2014/main" id="{5AB77009-91CD-4089-A339-205E1FD860BA}"/>
              </a:ext>
            </a:extLst>
          </p:cNvPr>
          <p:cNvSpPr/>
          <p:nvPr/>
        </p:nvSpPr>
        <p:spPr>
          <a:xfrm>
            <a:off x="3635137" y="3781006"/>
            <a:ext cx="428626" cy="428626"/>
          </a:xfrm>
          <a:prstGeom prst="donut">
            <a:avLst>
              <a:gd name="adj" fmla="val 5281"/>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black"/>
              </a:solidFill>
              <a:latin typeface="Calibri" panose="020F0502020204030204"/>
            </a:endParaRPr>
          </a:p>
        </p:txBody>
      </p:sp>
      <p:sp>
        <p:nvSpPr>
          <p:cNvPr id="22" name="Circle: Hollow 21">
            <a:extLst>
              <a:ext uri="{FF2B5EF4-FFF2-40B4-BE49-F238E27FC236}">
                <a16:creationId xmlns:a16="http://schemas.microsoft.com/office/drawing/2014/main" id="{EB4F978A-6973-4038-9D44-C992F6903D28}"/>
              </a:ext>
            </a:extLst>
          </p:cNvPr>
          <p:cNvSpPr/>
          <p:nvPr/>
        </p:nvSpPr>
        <p:spPr>
          <a:xfrm>
            <a:off x="3502265" y="3648134"/>
            <a:ext cx="694370" cy="694370"/>
          </a:xfrm>
          <a:prstGeom prst="donut">
            <a:avLst>
              <a:gd name="adj" fmla="val 287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black"/>
              </a:solidFill>
              <a:latin typeface="Calibri" panose="020F0502020204030204"/>
            </a:endParaRPr>
          </a:p>
        </p:txBody>
      </p:sp>
      <p:cxnSp>
        <p:nvCxnSpPr>
          <p:cNvPr id="23" name="Straight Connector 22">
            <a:extLst>
              <a:ext uri="{FF2B5EF4-FFF2-40B4-BE49-F238E27FC236}">
                <a16:creationId xmlns:a16="http://schemas.microsoft.com/office/drawing/2014/main" id="{7982AF7D-7FF0-494C-891D-C601C69FAD64}"/>
              </a:ext>
            </a:extLst>
          </p:cNvPr>
          <p:cNvCxnSpPr>
            <a:cxnSpLocks/>
          </p:cNvCxnSpPr>
          <p:nvPr/>
        </p:nvCxnSpPr>
        <p:spPr>
          <a:xfrm flipV="1">
            <a:off x="3849451" y="2614748"/>
            <a:ext cx="0" cy="1033387"/>
          </a:xfrm>
          <a:prstGeom prst="line">
            <a:avLst/>
          </a:prstGeom>
          <a:ln w="19050">
            <a:solidFill>
              <a:srgbClr val="EE9524"/>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D26033AC-E99E-4309-BD9B-47A98BA0DEA7}"/>
              </a:ext>
            </a:extLst>
          </p:cNvPr>
          <p:cNvSpPr/>
          <p:nvPr/>
        </p:nvSpPr>
        <p:spPr>
          <a:xfrm>
            <a:off x="3787330" y="2568391"/>
            <a:ext cx="124240" cy="124240"/>
          </a:xfrm>
          <a:prstGeom prst="ellipse">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25" name="TextBox 24">
            <a:extLst>
              <a:ext uri="{FF2B5EF4-FFF2-40B4-BE49-F238E27FC236}">
                <a16:creationId xmlns:a16="http://schemas.microsoft.com/office/drawing/2014/main" id="{D297ECE7-7E0E-48D0-9C27-6FB0E3DB79DD}"/>
              </a:ext>
            </a:extLst>
          </p:cNvPr>
          <p:cNvSpPr txBox="1"/>
          <p:nvPr/>
        </p:nvSpPr>
        <p:spPr>
          <a:xfrm>
            <a:off x="2693745" y="4382612"/>
            <a:ext cx="2326365" cy="646331"/>
          </a:xfrm>
          <a:prstGeom prst="rect">
            <a:avLst/>
          </a:prstGeom>
          <a:noFill/>
        </p:spPr>
        <p:txBody>
          <a:bodyPr wrap="square" rtlCol="0">
            <a:spAutoFit/>
          </a:bodyPr>
          <a:lstStyle/>
          <a:p>
            <a:pPr algn="ctr" defTabSz="914400"/>
            <a:r>
              <a:rPr lang="en-US" sz="3600" dirty="0">
                <a:solidFill>
                  <a:srgbClr val="EE9524"/>
                </a:solidFill>
                <a:latin typeface="Century Gothic" panose="020B0502020202020204" pitchFamily="34" charset="0"/>
              </a:rPr>
              <a:t>07 / 2023</a:t>
            </a:r>
          </a:p>
        </p:txBody>
      </p:sp>
      <p:sp>
        <p:nvSpPr>
          <p:cNvPr id="26" name="TextBox 25">
            <a:extLst>
              <a:ext uri="{FF2B5EF4-FFF2-40B4-BE49-F238E27FC236}">
                <a16:creationId xmlns:a16="http://schemas.microsoft.com/office/drawing/2014/main" id="{7DEA27D8-0CF3-496D-AD7D-2076231DE52C}"/>
              </a:ext>
            </a:extLst>
          </p:cNvPr>
          <p:cNvSpPr txBox="1"/>
          <p:nvPr/>
        </p:nvSpPr>
        <p:spPr>
          <a:xfrm>
            <a:off x="2701317" y="1926109"/>
            <a:ext cx="3201043" cy="307777"/>
          </a:xfrm>
          <a:prstGeom prst="rect">
            <a:avLst/>
          </a:prstGeom>
          <a:noFill/>
        </p:spPr>
        <p:txBody>
          <a:bodyPr wrap="square" rtlCol="0">
            <a:spAutoFit/>
          </a:bodyPr>
          <a:lstStyle/>
          <a:p>
            <a:pPr defTabSz="914400"/>
            <a:r>
              <a:rPr lang="en-US" sz="1400" dirty="0">
                <a:solidFill>
                  <a:srgbClr val="E7E6E6">
                    <a:lumMod val="50000"/>
                  </a:srgbClr>
                </a:solidFill>
                <a:latin typeface="Century Gothic" panose="020B0502020202020204" pitchFamily="34" charset="0"/>
              </a:rPr>
              <a:t>REFERENTENENTWURF DES CANNG</a:t>
            </a:r>
          </a:p>
        </p:txBody>
      </p:sp>
      <p:sp>
        <p:nvSpPr>
          <p:cNvPr id="27" name="Arc 26">
            <a:extLst>
              <a:ext uri="{FF2B5EF4-FFF2-40B4-BE49-F238E27FC236}">
                <a16:creationId xmlns:a16="http://schemas.microsoft.com/office/drawing/2014/main" id="{A2636062-43D3-463C-B6BD-741D547DE965}"/>
              </a:ext>
            </a:extLst>
          </p:cNvPr>
          <p:cNvSpPr/>
          <p:nvPr/>
        </p:nvSpPr>
        <p:spPr>
          <a:xfrm>
            <a:off x="5643302" y="3535738"/>
            <a:ext cx="919162" cy="919162"/>
          </a:xfrm>
          <a:prstGeom prst="arc">
            <a:avLst>
              <a:gd name="adj1" fmla="val 5420354"/>
              <a:gd name="adj2" fmla="val 10853341"/>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a:solidFill>
                <a:prstClr val="black"/>
              </a:solidFill>
              <a:latin typeface="Calibri" panose="020F0502020204030204"/>
            </a:endParaRPr>
          </a:p>
        </p:txBody>
      </p:sp>
      <p:sp>
        <p:nvSpPr>
          <p:cNvPr id="29" name="Oval 28">
            <a:extLst>
              <a:ext uri="{FF2B5EF4-FFF2-40B4-BE49-F238E27FC236}">
                <a16:creationId xmlns:a16="http://schemas.microsoft.com/office/drawing/2014/main" id="{CDCB9A2B-6699-4804-99AE-7A924FDA4340}"/>
              </a:ext>
            </a:extLst>
          </p:cNvPr>
          <p:cNvSpPr/>
          <p:nvPr/>
        </p:nvSpPr>
        <p:spPr>
          <a:xfrm>
            <a:off x="6007633" y="3900069"/>
            <a:ext cx="190500" cy="190500"/>
          </a:xfrm>
          <a:prstGeom prst="ellipse">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30" name="Circle: Hollow 29">
            <a:extLst>
              <a:ext uri="{FF2B5EF4-FFF2-40B4-BE49-F238E27FC236}">
                <a16:creationId xmlns:a16="http://schemas.microsoft.com/office/drawing/2014/main" id="{3A6CDF07-EF0B-4379-8FBF-3718BD896047}"/>
              </a:ext>
            </a:extLst>
          </p:cNvPr>
          <p:cNvSpPr/>
          <p:nvPr/>
        </p:nvSpPr>
        <p:spPr>
          <a:xfrm>
            <a:off x="5888570" y="3781006"/>
            <a:ext cx="428626" cy="428626"/>
          </a:xfrm>
          <a:prstGeom prst="donut">
            <a:avLst>
              <a:gd name="adj" fmla="val 5281"/>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black"/>
              </a:solidFill>
              <a:latin typeface="Calibri" panose="020F0502020204030204"/>
            </a:endParaRPr>
          </a:p>
        </p:txBody>
      </p:sp>
      <p:sp>
        <p:nvSpPr>
          <p:cNvPr id="31" name="Circle: Hollow 30">
            <a:extLst>
              <a:ext uri="{FF2B5EF4-FFF2-40B4-BE49-F238E27FC236}">
                <a16:creationId xmlns:a16="http://schemas.microsoft.com/office/drawing/2014/main" id="{FB3E2DCF-4068-4715-BD27-13370B541EAC}"/>
              </a:ext>
            </a:extLst>
          </p:cNvPr>
          <p:cNvSpPr/>
          <p:nvPr/>
        </p:nvSpPr>
        <p:spPr>
          <a:xfrm>
            <a:off x="5755698" y="3648134"/>
            <a:ext cx="694370" cy="694370"/>
          </a:xfrm>
          <a:prstGeom prst="donut">
            <a:avLst>
              <a:gd name="adj" fmla="val 287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black"/>
              </a:solidFill>
              <a:latin typeface="Calibri" panose="020F0502020204030204"/>
            </a:endParaRPr>
          </a:p>
        </p:txBody>
      </p:sp>
      <p:cxnSp>
        <p:nvCxnSpPr>
          <p:cNvPr id="32" name="Straight Connector 31">
            <a:extLst>
              <a:ext uri="{FF2B5EF4-FFF2-40B4-BE49-F238E27FC236}">
                <a16:creationId xmlns:a16="http://schemas.microsoft.com/office/drawing/2014/main" id="{EA49CDC4-E9AD-4789-BEA6-BFF07A73111B}"/>
              </a:ext>
            </a:extLst>
          </p:cNvPr>
          <p:cNvCxnSpPr>
            <a:cxnSpLocks/>
          </p:cNvCxnSpPr>
          <p:nvPr/>
        </p:nvCxnSpPr>
        <p:spPr>
          <a:xfrm flipV="1">
            <a:off x="6102884" y="4342506"/>
            <a:ext cx="0" cy="1033387"/>
          </a:xfrm>
          <a:prstGeom prst="line">
            <a:avLst/>
          </a:prstGeom>
          <a:ln w="19050">
            <a:solidFill>
              <a:srgbClr val="EF3078"/>
            </a:solidFill>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DD4A8794-EADF-4527-95C6-C9D6781E9C8E}"/>
              </a:ext>
            </a:extLst>
          </p:cNvPr>
          <p:cNvSpPr/>
          <p:nvPr/>
        </p:nvSpPr>
        <p:spPr>
          <a:xfrm>
            <a:off x="6040763" y="5350759"/>
            <a:ext cx="124240" cy="124240"/>
          </a:xfrm>
          <a:prstGeom prst="ellipse">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34" name="TextBox 33">
            <a:extLst>
              <a:ext uri="{FF2B5EF4-FFF2-40B4-BE49-F238E27FC236}">
                <a16:creationId xmlns:a16="http://schemas.microsoft.com/office/drawing/2014/main" id="{4BE7D141-E60D-4B00-AA4B-1F588212DCAD}"/>
              </a:ext>
            </a:extLst>
          </p:cNvPr>
          <p:cNvSpPr txBox="1"/>
          <p:nvPr/>
        </p:nvSpPr>
        <p:spPr>
          <a:xfrm>
            <a:off x="4656218" y="2961831"/>
            <a:ext cx="2569363" cy="646331"/>
          </a:xfrm>
          <a:prstGeom prst="rect">
            <a:avLst/>
          </a:prstGeom>
          <a:noFill/>
        </p:spPr>
        <p:txBody>
          <a:bodyPr wrap="square" rtlCol="0">
            <a:spAutoFit/>
          </a:bodyPr>
          <a:lstStyle/>
          <a:p>
            <a:pPr algn="ctr" defTabSz="914400"/>
            <a:r>
              <a:rPr lang="en-US" sz="3600" dirty="0">
                <a:solidFill>
                  <a:srgbClr val="EF3078"/>
                </a:solidFill>
                <a:latin typeface="Century Gothic" panose="020B0502020202020204" pitchFamily="34" charset="0"/>
              </a:rPr>
              <a:t>08 / 2023</a:t>
            </a:r>
          </a:p>
        </p:txBody>
      </p:sp>
      <p:sp>
        <p:nvSpPr>
          <p:cNvPr id="35" name="TextBox 34">
            <a:extLst>
              <a:ext uri="{FF2B5EF4-FFF2-40B4-BE49-F238E27FC236}">
                <a16:creationId xmlns:a16="http://schemas.microsoft.com/office/drawing/2014/main" id="{0A5C5A36-EC92-462F-BB70-6A797D63B1DD}"/>
              </a:ext>
            </a:extLst>
          </p:cNvPr>
          <p:cNvSpPr txBox="1"/>
          <p:nvPr/>
        </p:nvSpPr>
        <p:spPr>
          <a:xfrm>
            <a:off x="5040612" y="5602986"/>
            <a:ext cx="3201043" cy="307777"/>
          </a:xfrm>
          <a:prstGeom prst="rect">
            <a:avLst/>
          </a:prstGeom>
          <a:noFill/>
        </p:spPr>
        <p:txBody>
          <a:bodyPr wrap="square" rtlCol="0">
            <a:spAutoFit/>
          </a:bodyPr>
          <a:lstStyle/>
          <a:p>
            <a:pPr defTabSz="914400"/>
            <a:r>
              <a:rPr lang="en-US" sz="1400" dirty="0">
                <a:solidFill>
                  <a:srgbClr val="E7E6E6">
                    <a:lumMod val="50000"/>
                  </a:srgbClr>
                </a:solidFill>
                <a:latin typeface="Century Gothic" panose="020B0502020202020204" pitchFamily="34" charset="0"/>
              </a:rPr>
              <a:t>KABINETTSBESCHLUSS</a:t>
            </a:r>
          </a:p>
        </p:txBody>
      </p:sp>
      <p:sp>
        <p:nvSpPr>
          <p:cNvPr id="45" name="Arc 44">
            <a:extLst>
              <a:ext uri="{FF2B5EF4-FFF2-40B4-BE49-F238E27FC236}">
                <a16:creationId xmlns:a16="http://schemas.microsoft.com/office/drawing/2014/main" id="{E3730103-7F8D-4792-83EE-5FFC4A5D2274}"/>
              </a:ext>
            </a:extLst>
          </p:cNvPr>
          <p:cNvSpPr/>
          <p:nvPr/>
        </p:nvSpPr>
        <p:spPr>
          <a:xfrm rot="5400000">
            <a:off x="7907051" y="3535738"/>
            <a:ext cx="919162" cy="919162"/>
          </a:xfrm>
          <a:prstGeom prst="arc">
            <a:avLst>
              <a:gd name="adj1" fmla="val 5420354"/>
              <a:gd name="adj2" fmla="val 10853341"/>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a:solidFill>
                <a:prstClr val="black"/>
              </a:solidFill>
              <a:latin typeface="Calibri" panose="020F0502020204030204"/>
            </a:endParaRPr>
          </a:p>
        </p:txBody>
      </p:sp>
      <p:sp>
        <p:nvSpPr>
          <p:cNvPr id="46" name="Oval 45">
            <a:extLst>
              <a:ext uri="{FF2B5EF4-FFF2-40B4-BE49-F238E27FC236}">
                <a16:creationId xmlns:a16="http://schemas.microsoft.com/office/drawing/2014/main" id="{86694F26-80D5-467D-94C4-C9C860517F5F}"/>
              </a:ext>
            </a:extLst>
          </p:cNvPr>
          <p:cNvSpPr/>
          <p:nvPr/>
        </p:nvSpPr>
        <p:spPr>
          <a:xfrm>
            <a:off x="8271382" y="3900069"/>
            <a:ext cx="190500" cy="190500"/>
          </a:xfrm>
          <a:prstGeom prst="ellipse">
            <a:avLst/>
          </a:prstGeom>
          <a:solidFill>
            <a:srgbClr val="1C7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47" name="Circle: Hollow 46">
            <a:extLst>
              <a:ext uri="{FF2B5EF4-FFF2-40B4-BE49-F238E27FC236}">
                <a16:creationId xmlns:a16="http://schemas.microsoft.com/office/drawing/2014/main" id="{B0789B4A-0620-4211-9109-6DBE9A07FE51}"/>
              </a:ext>
            </a:extLst>
          </p:cNvPr>
          <p:cNvSpPr/>
          <p:nvPr/>
        </p:nvSpPr>
        <p:spPr>
          <a:xfrm>
            <a:off x="8152319" y="3781006"/>
            <a:ext cx="428626" cy="428626"/>
          </a:xfrm>
          <a:prstGeom prst="donut">
            <a:avLst>
              <a:gd name="adj" fmla="val 5281"/>
            </a:avLst>
          </a:prstGeom>
          <a:solidFill>
            <a:srgbClr val="1C7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black"/>
              </a:solidFill>
              <a:latin typeface="Calibri" panose="020F0502020204030204"/>
            </a:endParaRPr>
          </a:p>
        </p:txBody>
      </p:sp>
      <p:sp>
        <p:nvSpPr>
          <p:cNvPr id="48" name="Circle: Hollow 47">
            <a:extLst>
              <a:ext uri="{FF2B5EF4-FFF2-40B4-BE49-F238E27FC236}">
                <a16:creationId xmlns:a16="http://schemas.microsoft.com/office/drawing/2014/main" id="{9C63B36C-028C-4461-9179-02E81EA9B830}"/>
              </a:ext>
            </a:extLst>
          </p:cNvPr>
          <p:cNvSpPr/>
          <p:nvPr/>
        </p:nvSpPr>
        <p:spPr>
          <a:xfrm>
            <a:off x="8019447" y="3648134"/>
            <a:ext cx="694370" cy="694370"/>
          </a:xfrm>
          <a:prstGeom prst="donut">
            <a:avLst>
              <a:gd name="adj" fmla="val 287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black"/>
              </a:solidFill>
              <a:latin typeface="Calibri" panose="020F0502020204030204"/>
            </a:endParaRPr>
          </a:p>
        </p:txBody>
      </p:sp>
      <p:cxnSp>
        <p:nvCxnSpPr>
          <p:cNvPr id="49" name="Straight Connector 48">
            <a:extLst>
              <a:ext uri="{FF2B5EF4-FFF2-40B4-BE49-F238E27FC236}">
                <a16:creationId xmlns:a16="http://schemas.microsoft.com/office/drawing/2014/main" id="{15E6C7CE-0DCB-4A82-B08E-519AC3270B85}"/>
              </a:ext>
            </a:extLst>
          </p:cNvPr>
          <p:cNvCxnSpPr>
            <a:cxnSpLocks/>
          </p:cNvCxnSpPr>
          <p:nvPr/>
        </p:nvCxnSpPr>
        <p:spPr>
          <a:xfrm flipV="1">
            <a:off x="8366633" y="2614748"/>
            <a:ext cx="0" cy="1033387"/>
          </a:xfrm>
          <a:prstGeom prst="line">
            <a:avLst/>
          </a:prstGeom>
          <a:ln w="19050">
            <a:solidFill>
              <a:srgbClr val="1C7CBB"/>
            </a:solidFill>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4CFE38F3-7830-46D8-95EE-69DB62ED465D}"/>
              </a:ext>
            </a:extLst>
          </p:cNvPr>
          <p:cNvSpPr/>
          <p:nvPr/>
        </p:nvSpPr>
        <p:spPr>
          <a:xfrm>
            <a:off x="8304512" y="2568391"/>
            <a:ext cx="124240" cy="124240"/>
          </a:xfrm>
          <a:prstGeom prst="ellipse">
            <a:avLst/>
          </a:prstGeom>
          <a:solidFill>
            <a:srgbClr val="1C7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51" name="TextBox 50">
            <a:extLst>
              <a:ext uri="{FF2B5EF4-FFF2-40B4-BE49-F238E27FC236}">
                <a16:creationId xmlns:a16="http://schemas.microsoft.com/office/drawing/2014/main" id="{65F62DC2-C651-4B22-B4CB-1846861868F6}"/>
              </a:ext>
            </a:extLst>
          </p:cNvPr>
          <p:cNvSpPr txBox="1"/>
          <p:nvPr/>
        </p:nvSpPr>
        <p:spPr>
          <a:xfrm>
            <a:off x="7104327" y="4382612"/>
            <a:ext cx="2551567" cy="646331"/>
          </a:xfrm>
          <a:prstGeom prst="rect">
            <a:avLst/>
          </a:prstGeom>
          <a:noFill/>
        </p:spPr>
        <p:txBody>
          <a:bodyPr wrap="square" rtlCol="0">
            <a:spAutoFit/>
          </a:bodyPr>
          <a:lstStyle/>
          <a:p>
            <a:pPr algn="ctr" defTabSz="914400"/>
            <a:r>
              <a:rPr lang="en-US" sz="3600" dirty="0" err="1" smtClean="0">
                <a:solidFill>
                  <a:srgbClr val="1C7CBB"/>
                </a:solidFill>
                <a:latin typeface="Century Gothic" panose="020B0502020202020204" pitchFamily="34" charset="0"/>
              </a:rPr>
              <a:t>aktuell</a:t>
            </a:r>
            <a:endParaRPr lang="en-US" sz="3600" dirty="0">
              <a:solidFill>
                <a:srgbClr val="1C7CBB"/>
              </a:solidFill>
              <a:latin typeface="Century Gothic" panose="020B0502020202020204" pitchFamily="34" charset="0"/>
            </a:endParaRPr>
          </a:p>
        </p:txBody>
      </p:sp>
      <p:sp>
        <p:nvSpPr>
          <p:cNvPr id="52" name="TextBox 51">
            <a:extLst>
              <a:ext uri="{FF2B5EF4-FFF2-40B4-BE49-F238E27FC236}">
                <a16:creationId xmlns:a16="http://schemas.microsoft.com/office/drawing/2014/main" id="{44337E62-7F21-4CD3-9B0D-507A64DF7728}"/>
              </a:ext>
            </a:extLst>
          </p:cNvPr>
          <p:cNvSpPr txBox="1"/>
          <p:nvPr/>
        </p:nvSpPr>
        <p:spPr>
          <a:xfrm>
            <a:off x="7218499" y="1926109"/>
            <a:ext cx="3201043" cy="307777"/>
          </a:xfrm>
          <a:prstGeom prst="rect">
            <a:avLst/>
          </a:prstGeom>
          <a:noFill/>
        </p:spPr>
        <p:txBody>
          <a:bodyPr wrap="square" rtlCol="0">
            <a:spAutoFit/>
          </a:bodyPr>
          <a:lstStyle/>
          <a:p>
            <a:pPr defTabSz="914400"/>
            <a:r>
              <a:rPr lang="en-US" sz="1400" dirty="0">
                <a:solidFill>
                  <a:srgbClr val="E7E6E6">
                    <a:lumMod val="50000"/>
                  </a:srgbClr>
                </a:solidFill>
                <a:latin typeface="Century Gothic" panose="020B0502020202020204" pitchFamily="34" charset="0"/>
              </a:rPr>
              <a:t>PARLAMENTARISCHE BERATUNG</a:t>
            </a:r>
          </a:p>
        </p:txBody>
      </p:sp>
      <p:sp>
        <p:nvSpPr>
          <p:cNvPr id="53" name="Arc 52">
            <a:extLst>
              <a:ext uri="{FF2B5EF4-FFF2-40B4-BE49-F238E27FC236}">
                <a16:creationId xmlns:a16="http://schemas.microsoft.com/office/drawing/2014/main" id="{FC85B459-7BA2-4C61-9178-E1CE5EFAEC56}"/>
              </a:ext>
            </a:extLst>
          </p:cNvPr>
          <p:cNvSpPr/>
          <p:nvPr/>
        </p:nvSpPr>
        <p:spPr>
          <a:xfrm>
            <a:off x="10144978" y="3535738"/>
            <a:ext cx="919162" cy="919162"/>
          </a:xfrm>
          <a:prstGeom prst="arc">
            <a:avLst>
              <a:gd name="adj1" fmla="val 5420354"/>
              <a:gd name="adj2" fmla="val 10853341"/>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a:solidFill>
                <a:prstClr val="black"/>
              </a:solidFill>
              <a:latin typeface="Calibri" panose="020F0502020204030204"/>
            </a:endParaRPr>
          </a:p>
        </p:txBody>
      </p:sp>
      <p:sp>
        <p:nvSpPr>
          <p:cNvPr id="55" name="Oval 54">
            <a:extLst>
              <a:ext uri="{FF2B5EF4-FFF2-40B4-BE49-F238E27FC236}">
                <a16:creationId xmlns:a16="http://schemas.microsoft.com/office/drawing/2014/main" id="{4A6EEA54-5314-432F-B5DF-B223248AB8AA}"/>
              </a:ext>
            </a:extLst>
          </p:cNvPr>
          <p:cNvSpPr/>
          <p:nvPr/>
        </p:nvSpPr>
        <p:spPr>
          <a:xfrm>
            <a:off x="10509309" y="3900069"/>
            <a:ext cx="190500" cy="1905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56" name="Circle: Hollow 55">
            <a:extLst>
              <a:ext uri="{FF2B5EF4-FFF2-40B4-BE49-F238E27FC236}">
                <a16:creationId xmlns:a16="http://schemas.microsoft.com/office/drawing/2014/main" id="{0C983C23-7914-456E-AA37-90FEEBD851C0}"/>
              </a:ext>
            </a:extLst>
          </p:cNvPr>
          <p:cNvSpPr/>
          <p:nvPr/>
        </p:nvSpPr>
        <p:spPr>
          <a:xfrm>
            <a:off x="10390246" y="3781006"/>
            <a:ext cx="428626" cy="428626"/>
          </a:xfrm>
          <a:prstGeom prst="donut">
            <a:avLst>
              <a:gd name="adj" fmla="val 5281"/>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black"/>
              </a:solidFill>
              <a:latin typeface="Calibri" panose="020F0502020204030204"/>
            </a:endParaRPr>
          </a:p>
        </p:txBody>
      </p:sp>
      <p:sp>
        <p:nvSpPr>
          <p:cNvPr id="57" name="Circle: Hollow 56">
            <a:extLst>
              <a:ext uri="{FF2B5EF4-FFF2-40B4-BE49-F238E27FC236}">
                <a16:creationId xmlns:a16="http://schemas.microsoft.com/office/drawing/2014/main" id="{CD810234-B3DF-4AE8-B7F5-9B91C3FEE8A3}"/>
              </a:ext>
            </a:extLst>
          </p:cNvPr>
          <p:cNvSpPr/>
          <p:nvPr/>
        </p:nvSpPr>
        <p:spPr>
          <a:xfrm>
            <a:off x="10257374" y="3648134"/>
            <a:ext cx="694370" cy="694370"/>
          </a:xfrm>
          <a:prstGeom prst="donut">
            <a:avLst>
              <a:gd name="adj" fmla="val 287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black"/>
              </a:solidFill>
              <a:latin typeface="Calibri" panose="020F0502020204030204"/>
            </a:endParaRPr>
          </a:p>
        </p:txBody>
      </p:sp>
      <p:cxnSp>
        <p:nvCxnSpPr>
          <p:cNvPr id="58" name="Straight Connector 57">
            <a:extLst>
              <a:ext uri="{FF2B5EF4-FFF2-40B4-BE49-F238E27FC236}">
                <a16:creationId xmlns:a16="http://schemas.microsoft.com/office/drawing/2014/main" id="{A61A79A1-830D-43A5-991E-41089FE309F5}"/>
              </a:ext>
            </a:extLst>
          </p:cNvPr>
          <p:cNvCxnSpPr>
            <a:cxnSpLocks/>
          </p:cNvCxnSpPr>
          <p:nvPr/>
        </p:nvCxnSpPr>
        <p:spPr>
          <a:xfrm flipV="1">
            <a:off x="10604560" y="4342506"/>
            <a:ext cx="0" cy="1033387"/>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59" name="Oval 58">
            <a:extLst>
              <a:ext uri="{FF2B5EF4-FFF2-40B4-BE49-F238E27FC236}">
                <a16:creationId xmlns:a16="http://schemas.microsoft.com/office/drawing/2014/main" id="{91D217BA-6735-41FC-ADDE-ADA84BF5E891}"/>
              </a:ext>
            </a:extLst>
          </p:cNvPr>
          <p:cNvSpPr/>
          <p:nvPr/>
        </p:nvSpPr>
        <p:spPr>
          <a:xfrm>
            <a:off x="10542439" y="5350759"/>
            <a:ext cx="124240" cy="12424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60" name="TextBox 59">
            <a:extLst>
              <a:ext uri="{FF2B5EF4-FFF2-40B4-BE49-F238E27FC236}">
                <a16:creationId xmlns:a16="http://schemas.microsoft.com/office/drawing/2014/main" id="{493BBA26-6FB6-4EDA-AE7C-332D388F6619}"/>
              </a:ext>
            </a:extLst>
          </p:cNvPr>
          <p:cNvSpPr txBox="1"/>
          <p:nvPr/>
        </p:nvSpPr>
        <p:spPr>
          <a:xfrm>
            <a:off x="9846866" y="2961831"/>
            <a:ext cx="1515386" cy="646331"/>
          </a:xfrm>
          <a:prstGeom prst="rect">
            <a:avLst/>
          </a:prstGeom>
          <a:noFill/>
        </p:spPr>
        <p:txBody>
          <a:bodyPr wrap="square" rtlCol="0">
            <a:spAutoFit/>
          </a:bodyPr>
          <a:lstStyle/>
          <a:p>
            <a:pPr algn="ctr" defTabSz="914400"/>
            <a:r>
              <a:rPr lang="en-US" sz="3600" dirty="0">
                <a:solidFill>
                  <a:srgbClr val="70AD47">
                    <a:lumMod val="50000"/>
                  </a:srgbClr>
                </a:solidFill>
                <a:latin typeface="Century Gothic" panose="020B0502020202020204" pitchFamily="34" charset="0"/>
              </a:rPr>
              <a:t>…</a:t>
            </a:r>
          </a:p>
        </p:txBody>
      </p:sp>
      <p:sp>
        <p:nvSpPr>
          <p:cNvPr id="61" name="TextBox 60">
            <a:extLst>
              <a:ext uri="{FF2B5EF4-FFF2-40B4-BE49-F238E27FC236}">
                <a16:creationId xmlns:a16="http://schemas.microsoft.com/office/drawing/2014/main" id="{8710CEB2-4E11-44C6-A201-5DCB3EA9A265}"/>
              </a:ext>
            </a:extLst>
          </p:cNvPr>
          <p:cNvSpPr txBox="1"/>
          <p:nvPr/>
        </p:nvSpPr>
        <p:spPr>
          <a:xfrm>
            <a:off x="9532522" y="5638333"/>
            <a:ext cx="3210809" cy="307777"/>
          </a:xfrm>
          <a:prstGeom prst="rect">
            <a:avLst/>
          </a:prstGeom>
          <a:noFill/>
        </p:spPr>
        <p:txBody>
          <a:bodyPr wrap="square" rtlCol="0">
            <a:spAutoFit/>
          </a:bodyPr>
          <a:lstStyle/>
          <a:p>
            <a:pPr defTabSz="914400"/>
            <a:r>
              <a:rPr lang="en-US" sz="1400" dirty="0" err="1" smtClean="0">
                <a:solidFill>
                  <a:srgbClr val="E7E6E6">
                    <a:lumMod val="50000"/>
                  </a:srgbClr>
                </a:solidFill>
                <a:latin typeface="Century Gothic" panose="020B0502020202020204" pitchFamily="34" charset="0"/>
              </a:rPr>
              <a:t>Gesetzesentwurf</a:t>
            </a:r>
            <a:r>
              <a:rPr lang="en-US" sz="1400" dirty="0" smtClean="0">
                <a:solidFill>
                  <a:srgbClr val="E7E6E6">
                    <a:lumMod val="50000"/>
                  </a:srgbClr>
                </a:solidFill>
                <a:latin typeface="Century Gothic" panose="020B0502020202020204" pitchFamily="34" charset="0"/>
              </a:rPr>
              <a:t> </a:t>
            </a:r>
            <a:r>
              <a:rPr lang="en-US" sz="1400" dirty="0" err="1" smtClean="0">
                <a:solidFill>
                  <a:srgbClr val="E7E6E6">
                    <a:lumMod val="50000"/>
                  </a:srgbClr>
                </a:solidFill>
                <a:latin typeface="Century Gothic" panose="020B0502020202020204" pitchFamily="34" charset="0"/>
              </a:rPr>
              <a:t>zur</a:t>
            </a:r>
            <a:r>
              <a:rPr lang="en-US" sz="1400" dirty="0" smtClean="0">
                <a:solidFill>
                  <a:srgbClr val="E7E6E6">
                    <a:lumMod val="50000"/>
                  </a:srgbClr>
                </a:solidFill>
                <a:latin typeface="Century Gothic" panose="020B0502020202020204" pitchFamily="34" charset="0"/>
              </a:rPr>
              <a:t> </a:t>
            </a:r>
            <a:r>
              <a:rPr lang="en-US" sz="1400" dirty="0" err="1" smtClean="0">
                <a:solidFill>
                  <a:srgbClr val="E7E6E6">
                    <a:lumMod val="50000"/>
                  </a:srgbClr>
                </a:solidFill>
                <a:latin typeface="Century Gothic" panose="020B0502020202020204" pitchFamily="34" charset="0"/>
              </a:rPr>
              <a:t>Säule</a:t>
            </a:r>
            <a:r>
              <a:rPr lang="en-US" sz="1400" dirty="0" smtClean="0">
                <a:solidFill>
                  <a:srgbClr val="E7E6E6">
                    <a:lumMod val="50000"/>
                  </a:srgbClr>
                </a:solidFill>
                <a:latin typeface="Century Gothic" panose="020B0502020202020204" pitchFamily="34" charset="0"/>
              </a:rPr>
              <a:t> II ?</a:t>
            </a:r>
            <a:endParaRPr lang="en-US" sz="1400" dirty="0">
              <a:solidFill>
                <a:srgbClr val="E7E6E6">
                  <a:lumMod val="50000"/>
                </a:srgbClr>
              </a:solidFill>
              <a:latin typeface="Century Gothic" panose="020B0502020202020204" pitchFamily="34" charset="0"/>
            </a:endParaRPr>
          </a:p>
        </p:txBody>
      </p:sp>
      <p:cxnSp>
        <p:nvCxnSpPr>
          <p:cNvPr id="64" name="Straight Connector 63">
            <a:extLst>
              <a:ext uri="{FF2B5EF4-FFF2-40B4-BE49-F238E27FC236}">
                <a16:creationId xmlns:a16="http://schemas.microsoft.com/office/drawing/2014/main" id="{5CE23E97-80CA-4DCE-905B-0371552128FB}"/>
              </a:ext>
            </a:extLst>
          </p:cNvPr>
          <p:cNvCxnSpPr>
            <a:cxnSpLocks/>
          </p:cNvCxnSpPr>
          <p:nvPr/>
        </p:nvCxnSpPr>
        <p:spPr>
          <a:xfrm>
            <a:off x="652452" y="6212376"/>
            <a:ext cx="2048865" cy="0"/>
          </a:xfrm>
          <a:prstGeom prst="line">
            <a:avLst/>
          </a:prstGeom>
          <a:ln w="19050">
            <a:solidFill>
              <a:srgbClr val="03A1A4"/>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36AF9195-D1C7-4EAB-9766-CBBD5AC04E3E}"/>
              </a:ext>
            </a:extLst>
          </p:cNvPr>
          <p:cNvCxnSpPr>
            <a:cxnSpLocks/>
          </p:cNvCxnSpPr>
          <p:nvPr/>
        </p:nvCxnSpPr>
        <p:spPr>
          <a:xfrm>
            <a:off x="5132400" y="6212376"/>
            <a:ext cx="2048865" cy="0"/>
          </a:xfrm>
          <a:prstGeom prst="line">
            <a:avLst/>
          </a:prstGeom>
          <a:ln w="19050">
            <a:solidFill>
              <a:srgbClr val="EF3078"/>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7FD0854-B613-4503-8F9F-7EBA21977DB6}"/>
              </a:ext>
            </a:extLst>
          </p:cNvPr>
          <p:cNvCxnSpPr>
            <a:cxnSpLocks/>
          </p:cNvCxnSpPr>
          <p:nvPr/>
        </p:nvCxnSpPr>
        <p:spPr>
          <a:xfrm>
            <a:off x="9655895" y="6212376"/>
            <a:ext cx="2048865" cy="0"/>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267D5D77-7183-46A2-913A-91854EB46B5B}"/>
              </a:ext>
            </a:extLst>
          </p:cNvPr>
          <p:cNvCxnSpPr>
            <a:cxnSpLocks/>
          </p:cNvCxnSpPr>
          <p:nvPr/>
        </p:nvCxnSpPr>
        <p:spPr>
          <a:xfrm>
            <a:off x="2808764" y="1835312"/>
            <a:ext cx="2048865" cy="0"/>
          </a:xfrm>
          <a:prstGeom prst="line">
            <a:avLst/>
          </a:prstGeom>
          <a:ln w="19050">
            <a:solidFill>
              <a:srgbClr val="EE9524"/>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3FE4C8AC-856E-47A1-86C3-D3143F6DF56B}"/>
              </a:ext>
            </a:extLst>
          </p:cNvPr>
          <p:cNvCxnSpPr>
            <a:cxnSpLocks/>
          </p:cNvCxnSpPr>
          <p:nvPr/>
        </p:nvCxnSpPr>
        <p:spPr>
          <a:xfrm>
            <a:off x="7328822" y="1835312"/>
            <a:ext cx="2048865" cy="0"/>
          </a:xfrm>
          <a:prstGeom prst="line">
            <a:avLst/>
          </a:prstGeom>
          <a:ln w="19050">
            <a:solidFill>
              <a:srgbClr val="1C7CBB"/>
            </a:solidFill>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AC17817C-AF36-4468-94FC-44DCFF825290}"/>
              </a:ext>
            </a:extLst>
          </p:cNvPr>
          <p:cNvSpPr txBox="1"/>
          <p:nvPr/>
        </p:nvSpPr>
        <p:spPr>
          <a:xfrm>
            <a:off x="2457338" y="131812"/>
            <a:ext cx="7278915" cy="707886"/>
          </a:xfrm>
          <a:prstGeom prst="rect">
            <a:avLst/>
          </a:prstGeom>
          <a:noFill/>
        </p:spPr>
        <p:txBody>
          <a:bodyPr wrap="square" rtlCol="0">
            <a:spAutoFit/>
          </a:bodyPr>
          <a:lstStyle/>
          <a:p>
            <a:pPr algn="ctr" defTabSz="914400"/>
            <a:r>
              <a:rPr lang="en-US" sz="4000" dirty="0">
                <a:solidFill>
                  <a:prstClr val="white">
                    <a:lumMod val="65000"/>
                  </a:prstClr>
                </a:solidFill>
                <a:latin typeface="Tw Cen MT" panose="020B0602020104020603" pitchFamily="34" charset="0"/>
              </a:rPr>
              <a:t>ZEITLICHER ABLAUF</a:t>
            </a:r>
          </a:p>
        </p:txBody>
      </p:sp>
      <p:grpSp>
        <p:nvGrpSpPr>
          <p:cNvPr id="79" name="Group 78">
            <a:extLst>
              <a:ext uri="{FF2B5EF4-FFF2-40B4-BE49-F238E27FC236}">
                <a16:creationId xmlns:a16="http://schemas.microsoft.com/office/drawing/2014/main" id="{B347FCAE-CD51-47C1-A0E5-7FE287A79E42}"/>
              </a:ext>
            </a:extLst>
          </p:cNvPr>
          <p:cNvGrpSpPr/>
          <p:nvPr/>
        </p:nvGrpSpPr>
        <p:grpSpPr>
          <a:xfrm>
            <a:off x="5379551" y="878988"/>
            <a:ext cx="1434489" cy="190500"/>
            <a:chOff x="4679586" y="878988"/>
            <a:chExt cx="1434489" cy="190500"/>
          </a:xfrm>
        </p:grpSpPr>
        <p:sp>
          <p:nvSpPr>
            <p:cNvPr id="71" name="Oval 70">
              <a:extLst>
                <a:ext uri="{FF2B5EF4-FFF2-40B4-BE49-F238E27FC236}">
                  <a16:creationId xmlns:a16="http://schemas.microsoft.com/office/drawing/2014/main" id="{957F6F33-D335-4F37-A9F5-23DE49CB0B4A}"/>
                </a:ext>
              </a:extLst>
            </p:cNvPr>
            <p:cNvSpPr/>
            <p:nvPr/>
          </p:nvSpPr>
          <p:spPr>
            <a:xfrm>
              <a:off x="4679586" y="878988"/>
              <a:ext cx="190500" cy="190500"/>
            </a:xfrm>
            <a:prstGeom prst="ellipse">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74" name="Oval 73">
              <a:extLst>
                <a:ext uri="{FF2B5EF4-FFF2-40B4-BE49-F238E27FC236}">
                  <a16:creationId xmlns:a16="http://schemas.microsoft.com/office/drawing/2014/main" id="{9D3A95DB-0E0C-40A8-88F7-9DAC67B156F6}"/>
                </a:ext>
              </a:extLst>
            </p:cNvPr>
            <p:cNvSpPr/>
            <p:nvPr/>
          </p:nvSpPr>
          <p:spPr>
            <a:xfrm>
              <a:off x="4990736" y="878988"/>
              <a:ext cx="190500" cy="190500"/>
            </a:xfrm>
            <a:prstGeom prst="ellipse">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76" name="Oval 75">
              <a:extLst>
                <a:ext uri="{FF2B5EF4-FFF2-40B4-BE49-F238E27FC236}">
                  <a16:creationId xmlns:a16="http://schemas.microsoft.com/office/drawing/2014/main" id="{AD1EA8C3-D35D-4FB7-8D6B-858B4EE08256}"/>
                </a:ext>
              </a:extLst>
            </p:cNvPr>
            <p:cNvSpPr/>
            <p:nvPr/>
          </p:nvSpPr>
          <p:spPr>
            <a:xfrm>
              <a:off x="5301522" y="878988"/>
              <a:ext cx="190500" cy="190500"/>
            </a:xfrm>
            <a:prstGeom prst="ellipse">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77" name="Oval 76">
              <a:extLst>
                <a:ext uri="{FF2B5EF4-FFF2-40B4-BE49-F238E27FC236}">
                  <a16:creationId xmlns:a16="http://schemas.microsoft.com/office/drawing/2014/main" id="{FD4B96A9-29AD-4507-B1E8-D12C03BAD2C2}"/>
                </a:ext>
              </a:extLst>
            </p:cNvPr>
            <p:cNvSpPr/>
            <p:nvPr/>
          </p:nvSpPr>
          <p:spPr>
            <a:xfrm>
              <a:off x="5612308" y="878988"/>
              <a:ext cx="190500" cy="190500"/>
            </a:xfrm>
            <a:prstGeom prst="ellipse">
              <a:avLst/>
            </a:prstGeom>
            <a:solidFill>
              <a:srgbClr val="1C7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78" name="Oval 77">
              <a:extLst>
                <a:ext uri="{FF2B5EF4-FFF2-40B4-BE49-F238E27FC236}">
                  <a16:creationId xmlns:a16="http://schemas.microsoft.com/office/drawing/2014/main" id="{50AFA104-D1BD-427D-90C1-6CE47F2C7A56}"/>
                </a:ext>
              </a:extLst>
            </p:cNvPr>
            <p:cNvSpPr/>
            <p:nvPr/>
          </p:nvSpPr>
          <p:spPr>
            <a:xfrm>
              <a:off x="5923575" y="878988"/>
              <a:ext cx="190500" cy="1905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grpSp>
      <p:pic>
        <p:nvPicPr>
          <p:cNvPr id="2" name="Grafik 1"/>
          <p:cNvPicPr>
            <a:picLocks noChangeAspect="1"/>
          </p:cNvPicPr>
          <p:nvPr/>
        </p:nvPicPr>
        <p:blipFill rotWithShape="1">
          <a:blip r:embed="rId2"/>
          <a:srcRect t="22969"/>
          <a:stretch/>
        </p:blipFill>
        <p:spPr>
          <a:xfrm>
            <a:off x="7392938" y="5013176"/>
            <a:ext cx="2077019" cy="1152552"/>
          </a:xfrm>
          <a:prstGeom prst="rect">
            <a:avLst/>
          </a:prstGeom>
        </p:spPr>
      </p:pic>
    </p:spTree>
    <p:extLst>
      <p:ext uri="{BB962C8B-B14F-4D97-AF65-F5344CB8AC3E}">
        <p14:creationId xmlns:p14="http://schemas.microsoft.com/office/powerpoint/2010/main" val="2032521634"/>
      </p:ext>
    </p:extLst>
  </p:cSld>
  <p:clrMapOvr>
    <a:masterClrMapping/>
  </p:clrMapOvr>
  <p:transition spd="slow">
    <p:push/>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6E7E9"/>
        </a:solidFill>
        <a:effectLst/>
      </p:bgPr>
    </p:bg>
    <p:spTree>
      <p:nvGrpSpPr>
        <p:cNvPr id="1" name=""/>
        <p:cNvGrpSpPr/>
        <p:nvPr/>
      </p:nvGrpSpPr>
      <p:grpSpPr>
        <a:xfrm>
          <a:off x="0" y="0"/>
          <a:ext cx="0" cy="0"/>
          <a:chOff x="0" y="0"/>
          <a:chExt cx="0" cy="0"/>
        </a:xfrm>
      </p:grpSpPr>
      <p:sp>
        <p:nvSpPr>
          <p:cNvPr id="70" name="TextBox 69">
            <a:extLst>
              <a:ext uri="{FF2B5EF4-FFF2-40B4-BE49-F238E27FC236}">
                <a16:creationId xmlns:a16="http://schemas.microsoft.com/office/drawing/2014/main" id="{AC17817C-AF36-4468-94FC-44DCFF825290}"/>
              </a:ext>
            </a:extLst>
          </p:cNvPr>
          <p:cNvSpPr txBox="1"/>
          <p:nvPr/>
        </p:nvSpPr>
        <p:spPr>
          <a:xfrm>
            <a:off x="2457338" y="131812"/>
            <a:ext cx="7278915" cy="707886"/>
          </a:xfrm>
          <a:prstGeom prst="rect">
            <a:avLst/>
          </a:prstGeom>
          <a:noFill/>
        </p:spPr>
        <p:txBody>
          <a:bodyPr wrap="square" rtlCol="0">
            <a:spAutoFit/>
          </a:bodyPr>
          <a:lstStyle/>
          <a:p>
            <a:pPr algn="ctr" defTabSz="914400"/>
            <a:r>
              <a:rPr lang="en-US" sz="4000" dirty="0" smtClean="0">
                <a:solidFill>
                  <a:prstClr val="white">
                    <a:lumMod val="65000"/>
                  </a:prstClr>
                </a:solidFill>
                <a:latin typeface="Tw Cen MT" panose="020B0602020104020603" pitchFamily="34" charset="0"/>
              </a:rPr>
              <a:t>ECALE GUTACHTEN</a:t>
            </a:r>
            <a:endParaRPr lang="en-US" sz="4000" dirty="0">
              <a:solidFill>
                <a:prstClr val="white">
                  <a:lumMod val="65000"/>
                </a:prstClr>
              </a:solidFill>
              <a:latin typeface="Tw Cen MT" panose="020B0602020104020603" pitchFamily="34" charset="0"/>
            </a:endParaRPr>
          </a:p>
        </p:txBody>
      </p:sp>
      <p:grpSp>
        <p:nvGrpSpPr>
          <p:cNvPr id="79" name="Group 78">
            <a:extLst>
              <a:ext uri="{FF2B5EF4-FFF2-40B4-BE49-F238E27FC236}">
                <a16:creationId xmlns:a16="http://schemas.microsoft.com/office/drawing/2014/main" id="{B347FCAE-CD51-47C1-A0E5-7FE287A79E42}"/>
              </a:ext>
            </a:extLst>
          </p:cNvPr>
          <p:cNvGrpSpPr/>
          <p:nvPr/>
        </p:nvGrpSpPr>
        <p:grpSpPr>
          <a:xfrm>
            <a:off x="5379551" y="878988"/>
            <a:ext cx="1434489" cy="190500"/>
            <a:chOff x="4679586" y="878988"/>
            <a:chExt cx="1434489" cy="190500"/>
          </a:xfrm>
        </p:grpSpPr>
        <p:sp>
          <p:nvSpPr>
            <p:cNvPr id="71" name="Oval 70">
              <a:extLst>
                <a:ext uri="{FF2B5EF4-FFF2-40B4-BE49-F238E27FC236}">
                  <a16:creationId xmlns:a16="http://schemas.microsoft.com/office/drawing/2014/main" id="{957F6F33-D335-4F37-A9F5-23DE49CB0B4A}"/>
                </a:ext>
              </a:extLst>
            </p:cNvPr>
            <p:cNvSpPr/>
            <p:nvPr/>
          </p:nvSpPr>
          <p:spPr>
            <a:xfrm>
              <a:off x="4679586" y="878988"/>
              <a:ext cx="190500" cy="190500"/>
            </a:xfrm>
            <a:prstGeom prst="ellipse">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74" name="Oval 73">
              <a:extLst>
                <a:ext uri="{FF2B5EF4-FFF2-40B4-BE49-F238E27FC236}">
                  <a16:creationId xmlns:a16="http://schemas.microsoft.com/office/drawing/2014/main" id="{9D3A95DB-0E0C-40A8-88F7-9DAC67B156F6}"/>
                </a:ext>
              </a:extLst>
            </p:cNvPr>
            <p:cNvSpPr/>
            <p:nvPr/>
          </p:nvSpPr>
          <p:spPr>
            <a:xfrm>
              <a:off x="4990736" y="878988"/>
              <a:ext cx="190500" cy="190500"/>
            </a:xfrm>
            <a:prstGeom prst="ellipse">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76" name="Oval 75">
              <a:extLst>
                <a:ext uri="{FF2B5EF4-FFF2-40B4-BE49-F238E27FC236}">
                  <a16:creationId xmlns:a16="http://schemas.microsoft.com/office/drawing/2014/main" id="{AD1EA8C3-D35D-4FB7-8D6B-858B4EE08256}"/>
                </a:ext>
              </a:extLst>
            </p:cNvPr>
            <p:cNvSpPr/>
            <p:nvPr/>
          </p:nvSpPr>
          <p:spPr>
            <a:xfrm>
              <a:off x="5301522" y="878988"/>
              <a:ext cx="190500" cy="190500"/>
            </a:xfrm>
            <a:prstGeom prst="ellipse">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77" name="Oval 76">
              <a:extLst>
                <a:ext uri="{FF2B5EF4-FFF2-40B4-BE49-F238E27FC236}">
                  <a16:creationId xmlns:a16="http://schemas.microsoft.com/office/drawing/2014/main" id="{FD4B96A9-29AD-4507-B1E8-D12C03BAD2C2}"/>
                </a:ext>
              </a:extLst>
            </p:cNvPr>
            <p:cNvSpPr/>
            <p:nvPr/>
          </p:nvSpPr>
          <p:spPr>
            <a:xfrm>
              <a:off x="5612308" y="878988"/>
              <a:ext cx="190500" cy="190500"/>
            </a:xfrm>
            <a:prstGeom prst="ellipse">
              <a:avLst/>
            </a:prstGeom>
            <a:solidFill>
              <a:srgbClr val="1C7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78" name="Oval 77">
              <a:extLst>
                <a:ext uri="{FF2B5EF4-FFF2-40B4-BE49-F238E27FC236}">
                  <a16:creationId xmlns:a16="http://schemas.microsoft.com/office/drawing/2014/main" id="{50AFA104-D1BD-427D-90C1-6CE47F2C7A56}"/>
                </a:ext>
              </a:extLst>
            </p:cNvPr>
            <p:cNvSpPr/>
            <p:nvPr/>
          </p:nvSpPr>
          <p:spPr>
            <a:xfrm>
              <a:off x="5923575" y="878988"/>
              <a:ext cx="190500" cy="1905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grpSp>
      <p:sp>
        <p:nvSpPr>
          <p:cNvPr id="18" name="TextBox 51">
            <a:extLst>
              <a:ext uri="{FF2B5EF4-FFF2-40B4-BE49-F238E27FC236}">
                <a16:creationId xmlns:a16="http://schemas.microsoft.com/office/drawing/2014/main" id="{44337E62-7F21-4CD3-9B0D-507A64DF7728}"/>
              </a:ext>
            </a:extLst>
          </p:cNvPr>
          <p:cNvSpPr txBox="1"/>
          <p:nvPr/>
        </p:nvSpPr>
        <p:spPr>
          <a:xfrm>
            <a:off x="478806" y="1196752"/>
            <a:ext cx="10658548" cy="5262979"/>
          </a:xfrm>
          <a:prstGeom prst="rect">
            <a:avLst/>
          </a:prstGeom>
          <a:noFill/>
        </p:spPr>
        <p:txBody>
          <a:bodyPr wrap="square" rtlCol="0">
            <a:spAutoFit/>
          </a:bodyPr>
          <a:lstStyle/>
          <a:p>
            <a:pPr defTabSz="914400">
              <a:lnSpc>
                <a:spcPct val="150000"/>
              </a:lnSpc>
            </a:pPr>
            <a:r>
              <a:rPr lang="de-DE" sz="1400" b="1" i="1" u="sng" dirty="0" smtClean="0">
                <a:solidFill>
                  <a:schemeClr val="tx1">
                    <a:lumMod val="50000"/>
                    <a:lumOff val="50000"/>
                  </a:schemeClr>
                </a:solidFill>
                <a:latin typeface="Century Gothic" panose="020B0502020202020204" pitchFamily="34" charset="0"/>
              </a:rPr>
              <a:t>Anstieg </a:t>
            </a:r>
            <a:r>
              <a:rPr lang="de-DE" sz="1400" b="1" i="1" u="sng" dirty="0">
                <a:solidFill>
                  <a:schemeClr val="tx1">
                    <a:lumMod val="50000"/>
                    <a:lumOff val="50000"/>
                  </a:schemeClr>
                </a:solidFill>
                <a:latin typeface="Century Gothic" panose="020B0502020202020204" pitchFamily="34" charset="0"/>
              </a:rPr>
              <a:t>der Anzahl Erwachsener, die Cannabis </a:t>
            </a:r>
            <a:r>
              <a:rPr lang="de-DE" sz="1400" b="1" i="1" u="sng" dirty="0" smtClean="0">
                <a:solidFill>
                  <a:schemeClr val="tx1">
                    <a:lumMod val="50000"/>
                    <a:lumOff val="50000"/>
                  </a:schemeClr>
                </a:solidFill>
                <a:latin typeface="Century Gothic" panose="020B0502020202020204" pitchFamily="34" charset="0"/>
              </a:rPr>
              <a:t>konsumieren. </a:t>
            </a:r>
          </a:p>
          <a:p>
            <a:pPr defTabSz="914400">
              <a:lnSpc>
                <a:spcPct val="150000"/>
              </a:lnSpc>
            </a:pPr>
            <a:r>
              <a:rPr lang="de-DE" sz="1400" i="1" dirty="0" smtClean="0">
                <a:solidFill>
                  <a:schemeClr val="tx1">
                    <a:lumMod val="50000"/>
                    <a:lumOff val="50000"/>
                  </a:schemeClr>
                </a:solidFill>
                <a:latin typeface="Century Gothic" panose="020B0502020202020204" pitchFamily="34" charset="0"/>
              </a:rPr>
              <a:t>Bei </a:t>
            </a:r>
            <a:r>
              <a:rPr lang="de-DE" sz="1400" i="1" dirty="0">
                <a:solidFill>
                  <a:schemeClr val="tx1">
                    <a:lumMod val="50000"/>
                    <a:lumOff val="50000"/>
                  </a:schemeClr>
                </a:solidFill>
                <a:latin typeface="Century Gothic" panose="020B0502020202020204" pitchFamily="34" charset="0"/>
              </a:rPr>
              <a:t>Legalisierung nach kanadischem oder </a:t>
            </a:r>
            <a:r>
              <a:rPr lang="de-DE" sz="1400" i="1" dirty="0" smtClean="0">
                <a:solidFill>
                  <a:schemeClr val="tx1">
                    <a:lumMod val="50000"/>
                    <a:lumOff val="50000"/>
                  </a:schemeClr>
                </a:solidFill>
                <a:latin typeface="Century Gothic" panose="020B0502020202020204" pitchFamily="34" charset="0"/>
              </a:rPr>
              <a:t>US Amerikanischen </a:t>
            </a:r>
            <a:r>
              <a:rPr lang="de-DE" sz="1400" i="1" dirty="0">
                <a:solidFill>
                  <a:schemeClr val="tx1">
                    <a:lumMod val="50000"/>
                    <a:lumOff val="50000"/>
                  </a:schemeClr>
                </a:solidFill>
                <a:latin typeface="Century Gothic" panose="020B0502020202020204" pitchFamily="34" charset="0"/>
              </a:rPr>
              <a:t>Modell: </a:t>
            </a:r>
            <a:r>
              <a:rPr lang="de-DE" sz="1400" i="1" dirty="0" smtClean="0">
                <a:solidFill>
                  <a:schemeClr val="tx1">
                    <a:lumMod val="50000"/>
                    <a:lumOff val="50000"/>
                  </a:schemeClr>
                </a:solidFill>
                <a:latin typeface="Century Gothic" panose="020B0502020202020204" pitchFamily="34" charset="0"/>
              </a:rPr>
              <a:t>Anstieg langfristig wahrscheinlich. Bei </a:t>
            </a:r>
            <a:r>
              <a:rPr lang="de-DE" sz="1400" i="1" dirty="0">
                <a:solidFill>
                  <a:schemeClr val="tx1">
                    <a:lumMod val="50000"/>
                    <a:lumOff val="50000"/>
                  </a:schemeClr>
                </a:solidFill>
                <a:latin typeface="Century Gothic" panose="020B0502020202020204" pitchFamily="34" charset="0"/>
              </a:rPr>
              <a:t>Jugendlichen</a:t>
            </a:r>
            <a:r>
              <a:rPr lang="de-DE" sz="1400" i="1" dirty="0" smtClean="0">
                <a:solidFill>
                  <a:schemeClr val="tx1">
                    <a:lumMod val="50000"/>
                    <a:lumOff val="50000"/>
                  </a:schemeClr>
                </a:solidFill>
                <a:latin typeface="Century Gothic" panose="020B0502020202020204" pitchFamily="34" charset="0"/>
              </a:rPr>
              <a:t>: Datenlage </a:t>
            </a:r>
            <a:r>
              <a:rPr lang="de-DE" sz="1400" i="1" dirty="0">
                <a:solidFill>
                  <a:schemeClr val="tx1">
                    <a:lumMod val="50000"/>
                    <a:lumOff val="50000"/>
                  </a:schemeClr>
                </a:solidFill>
                <a:latin typeface="Century Gothic" panose="020B0502020202020204" pitchFamily="34" charset="0"/>
              </a:rPr>
              <a:t>weniger klar, Anstieg langfristig </a:t>
            </a:r>
            <a:r>
              <a:rPr lang="de-DE" sz="1400" i="1" dirty="0" smtClean="0">
                <a:solidFill>
                  <a:schemeClr val="tx1">
                    <a:lumMod val="50000"/>
                    <a:lumOff val="50000"/>
                  </a:schemeClr>
                </a:solidFill>
                <a:latin typeface="Century Gothic" panose="020B0502020202020204" pitchFamily="34" charset="0"/>
              </a:rPr>
              <a:t>durch Normalisierung </a:t>
            </a:r>
            <a:r>
              <a:rPr lang="de-DE" sz="1400" i="1" dirty="0">
                <a:solidFill>
                  <a:schemeClr val="tx1">
                    <a:lumMod val="50000"/>
                    <a:lumOff val="50000"/>
                  </a:schemeClr>
                </a:solidFill>
                <a:latin typeface="Century Gothic" panose="020B0502020202020204" pitchFamily="34" charset="0"/>
              </a:rPr>
              <a:t>und größerer Verfügbarkeit </a:t>
            </a:r>
            <a:r>
              <a:rPr lang="de-DE" sz="1400" i="1" dirty="0" smtClean="0">
                <a:solidFill>
                  <a:schemeClr val="tx1">
                    <a:lumMod val="50000"/>
                    <a:lumOff val="50000"/>
                  </a:schemeClr>
                </a:solidFill>
                <a:latin typeface="Century Gothic" panose="020B0502020202020204" pitchFamily="34" charset="0"/>
              </a:rPr>
              <a:t>möglich.</a:t>
            </a:r>
            <a:endParaRPr lang="de-DE" sz="1400" b="1" dirty="0" smtClean="0">
              <a:solidFill>
                <a:schemeClr val="tx1">
                  <a:lumMod val="50000"/>
                  <a:lumOff val="50000"/>
                </a:schemeClr>
              </a:solidFill>
              <a:latin typeface="Century Gothic" panose="020B0502020202020204" pitchFamily="34" charset="0"/>
            </a:endParaRPr>
          </a:p>
          <a:p>
            <a:pPr defTabSz="914400">
              <a:lnSpc>
                <a:spcPct val="150000"/>
              </a:lnSpc>
            </a:pPr>
            <a:endParaRPr lang="de-DE" sz="1400" b="1" dirty="0">
              <a:solidFill>
                <a:schemeClr val="tx1">
                  <a:lumMod val="50000"/>
                  <a:lumOff val="50000"/>
                </a:schemeClr>
              </a:solidFill>
              <a:latin typeface="Century Gothic" panose="020B0502020202020204" pitchFamily="34" charset="0"/>
            </a:endParaRPr>
          </a:p>
          <a:p>
            <a:pPr defTabSz="914400">
              <a:lnSpc>
                <a:spcPct val="150000"/>
              </a:lnSpc>
            </a:pPr>
            <a:r>
              <a:rPr lang="de-DE" sz="1400" b="1" u="sng" dirty="0" smtClean="0">
                <a:solidFill>
                  <a:schemeClr val="tx1">
                    <a:lumMod val="50000"/>
                    <a:lumOff val="50000"/>
                  </a:schemeClr>
                </a:solidFill>
                <a:latin typeface="Century Gothic" panose="020B0502020202020204" pitchFamily="34" charset="0"/>
              </a:rPr>
              <a:t>Anstieg </a:t>
            </a:r>
            <a:r>
              <a:rPr lang="de-DE" sz="1400" b="1" u="sng" dirty="0">
                <a:solidFill>
                  <a:schemeClr val="tx1">
                    <a:lumMod val="50000"/>
                    <a:lumOff val="50000"/>
                  </a:schemeClr>
                </a:solidFill>
                <a:latin typeface="Century Gothic" panose="020B0502020202020204" pitchFamily="34" charset="0"/>
              </a:rPr>
              <a:t>gesundheitlicher Probleme durch Cannabis</a:t>
            </a:r>
          </a:p>
          <a:p>
            <a:pPr defTabSz="914400">
              <a:lnSpc>
                <a:spcPct val="150000"/>
              </a:lnSpc>
            </a:pPr>
            <a:r>
              <a:rPr lang="de-DE" sz="1400" dirty="0">
                <a:solidFill>
                  <a:schemeClr val="tx1">
                    <a:lumMod val="50000"/>
                    <a:lumOff val="50000"/>
                  </a:schemeClr>
                </a:solidFill>
                <a:latin typeface="Century Gothic" panose="020B0502020202020204" pitchFamily="34" charset="0"/>
              </a:rPr>
              <a:t>Bei Legalisierung nach kanadischem oder </a:t>
            </a:r>
            <a:r>
              <a:rPr lang="de-DE" sz="1400" dirty="0" smtClean="0">
                <a:solidFill>
                  <a:schemeClr val="tx1">
                    <a:lumMod val="50000"/>
                    <a:lumOff val="50000"/>
                  </a:schemeClr>
                </a:solidFill>
                <a:latin typeface="Century Gothic" panose="020B0502020202020204" pitchFamily="34" charset="0"/>
              </a:rPr>
              <a:t>US Amerikanischen </a:t>
            </a:r>
            <a:r>
              <a:rPr lang="de-DE" sz="1400" dirty="0">
                <a:solidFill>
                  <a:schemeClr val="tx1">
                    <a:lumMod val="50000"/>
                    <a:lumOff val="50000"/>
                  </a:schemeClr>
                </a:solidFill>
                <a:latin typeface="Century Gothic" panose="020B0502020202020204" pitchFamily="34" charset="0"/>
              </a:rPr>
              <a:t>Modell: </a:t>
            </a:r>
            <a:r>
              <a:rPr lang="de-DE" sz="1400" dirty="0" smtClean="0">
                <a:solidFill>
                  <a:schemeClr val="tx1">
                    <a:lumMod val="50000"/>
                    <a:lumOff val="50000"/>
                  </a:schemeClr>
                </a:solidFill>
                <a:latin typeface="Century Gothic" panose="020B0502020202020204" pitchFamily="34" charset="0"/>
              </a:rPr>
              <a:t>Anstieg wahrscheinlich</a:t>
            </a:r>
            <a:r>
              <a:rPr lang="de-DE" sz="1400" dirty="0">
                <a:solidFill>
                  <a:schemeClr val="tx1">
                    <a:lumMod val="50000"/>
                    <a:lumOff val="50000"/>
                  </a:schemeClr>
                </a:solidFill>
                <a:latin typeface="Century Gothic" panose="020B0502020202020204" pitchFamily="34" charset="0"/>
              </a:rPr>
              <a:t>, vermutlich durch Neu konsumierende </a:t>
            </a:r>
            <a:r>
              <a:rPr lang="de-DE" sz="1400" dirty="0" smtClean="0">
                <a:solidFill>
                  <a:schemeClr val="tx1">
                    <a:lumMod val="50000"/>
                    <a:lumOff val="50000"/>
                  </a:schemeClr>
                </a:solidFill>
                <a:latin typeface="Century Gothic" panose="020B0502020202020204" pitchFamily="34" charset="0"/>
              </a:rPr>
              <a:t>verursacht. Bei </a:t>
            </a:r>
            <a:r>
              <a:rPr lang="de-DE" sz="1400" dirty="0">
                <a:solidFill>
                  <a:schemeClr val="tx1">
                    <a:lumMod val="50000"/>
                    <a:lumOff val="50000"/>
                  </a:schemeClr>
                </a:solidFill>
                <a:latin typeface="Century Gothic" panose="020B0502020202020204" pitchFamily="34" charset="0"/>
              </a:rPr>
              <a:t>Kinder/Jugendlichen</a:t>
            </a:r>
            <a:r>
              <a:rPr lang="de-DE" sz="1400" dirty="0" smtClean="0">
                <a:solidFill>
                  <a:schemeClr val="tx1">
                    <a:lumMod val="50000"/>
                    <a:lumOff val="50000"/>
                  </a:schemeClr>
                </a:solidFill>
                <a:latin typeface="Century Gothic" panose="020B0502020202020204" pitchFamily="34" charset="0"/>
              </a:rPr>
              <a:t>: starker </a:t>
            </a:r>
            <a:r>
              <a:rPr lang="de-DE" sz="1400" dirty="0">
                <a:solidFill>
                  <a:schemeClr val="tx1">
                    <a:lumMod val="50000"/>
                    <a:lumOff val="50000"/>
                  </a:schemeClr>
                </a:solidFill>
                <a:latin typeface="Century Gothic" panose="020B0502020202020204" pitchFamily="34" charset="0"/>
              </a:rPr>
              <a:t>Anstieg der Intoxikationen durch </a:t>
            </a:r>
            <a:r>
              <a:rPr lang="de-DE" sz="1400" dirty="0" err="1">
                <a:solidFill>
                  <a:schemeClr val="tx1">
                    <a:lumMod val="50000"/>
                    <a:lumOff val="50000"/>
                  </a:schemeClr>
                </a:solidFill>
                <a:latin typeface="Century Gothic" panose="020B0502020202020204" pitchFamily="34" charset="0"/>
              </a:rPr>
              <a:t>edibles</a:t>
            </a:r>
            <a:r>
              <a:rPr lang="de-DE" sz="1400" dirty="0">
                <a:solidFill>
                  <a:schemeClr val="tx1">
                    <a:lumMod val="50000"/>
                    <a:lumOff val="50000"/>
                  </a:schemeClr>
                </a:solidFill>
                <a:latin typeface="Century Gothic" panose="020B0502020202020204" pitchFamily="34" charset="0"/>
              </a:rPr>
              <a:t>  </a:t>
            </a:r>
          </a:p>
          <a:p>
            <a:pPr defTabSz="914400">
              <a:lnSpc>
                <a:spcPct val="150000"/>
              </a:lnSpc>
            </a:pPr>
            <a:endParaRPr lang="de-DE" sz="1400" b="1" dirty="0">
              <a:solidFill>
                <a:schemeClr val="tx1">
                  <a:lumMod val="50000"/>
                  <a:lumOff val="50000"/>
                </a:schemeClr>
              </a:solidFill>
              <a:latin typeface="Century Gothic" panose="020B0502020202020204" pitchFamily="34" charset="0"/>
            </a:endParaRPr>
          </a:p>
          <a:p>
            <a:pPr defTabSz="914400">
              <a:lnSpc>
                <a:spcPct val="150000"/>
              </a:lnSpc>
            </a:pPr>
            <a:r>
              <a:rPr lang="de-DE" sz="1400" b="1" u="sng" dirty="0">
                <a:solidFill>
                  <a:schemeClr val="tx1">
                    <a:lumMod val="50000"/>
                    <a:lumOff val="50000"/>
                  </a:schemeClr>
                </a:solidFill>
                <a:latin typeface="Century Gothic" panose="020B0502020202020204" pitchFamily="34" charset="0"/>
              </a:rPr>
              <a:t>Anstieg der Verkehrsunfälle</a:t>
            </a:r>
          </a:p>
          <a:p>
            <a:pPr defTabSz="914400">
              <a:lnSpc>
                <a:spcPct val="150000"/>
              </a:lnSpc>
            </a:pPr>
            <a:r>
              <a:rPr lang="de-DE" sz="1400" dirty="0">
                <a:solidFill>
                  <a:schemeClr val="tx1">
                    <a:lumMod val="50000"/>
                    <a:lumOff val="50000"/>
                  </a:schemeClr>
                </a:solidFill>
                <a:latin typeface="Century Gothic" panose="020B0502020202020204" pitchFamily="34" charset="0"/>
              </a:rPr>
              <a:t>Anstieg in vielen, aber nicht allen Regionen </a:t>
            </a:r>
            <a:r>
              <a:rPr lang="de-DE" sz="1400" dirty="0" smtClean="0">
                <a:solidFill>
                  <a:schemeClr val="tx1">
                    <a:lumMod val="50000"/>
                    <a:lumOff val="50000"/>
                  </a:schemeClr>
                </a:solidFill>
                <a:latin typeface="Century Gothic" panose="020B0502020202020204" pitchFamily="34" charset="0"/>
              </a:rPr>
              <a:t>berichtet genauer Mechanismus nicht </a:t>
            </a:r>
            <a:r>
              <a:rPr lang="de-DE" sz="1400" dirty="0" smtClean="0">
                <a:solidFill>
                  <a:schemeClr val="tx1">
                    <a:lumMod val="50000"/>
                    <a:lumOff val="50000"/>
                  </a:schemeClr>
                </a:solidFill>
                <a:latin typeface="Century Gothic" panose="020B0502020202020204" pitchFamily="34" charset="0"/>
              </a:rPr>
              <a:t>klar</a:t>
            </a:r>
          </a:p>
          <a:p>
            <a:pPr defTabSz="914400">
              <a:lnSpc>
                <a:spcPct val="150000"/>
              </a:lnSpc>
            </a:pPr>
            <a:endParaRPr lang="de-DE" sz="1400" dirty="0">
              <a:solidFill>
                <a:schemeClr val="tx1">
                  <a:lumMod val="50000"/>
                  <a:lumOff val="50000"/>
                </a:schemeClr>
              </a:solidFill>
              <a:latin typeface="Century Gothic" panose="020B0502020202020204" pitchFamily="34" charset="0"/>
            </a:endParaRPr>
          </a:p>
          <a:p>
            <a:pPr defTabSz="914400">
              <a:lnSpc>
                <a:spcPct val="150000"/>
              </a:lnSpc>
            </a:pPr>
            <a:r>
              <a:rPr lang="de-DE" sz="1400" b="1" u="sng" dirty="0" smtClean="0">
                <a:solidFill>
                  <a:schemeClr val="tx1">
                    <a:lumMod val="50000"/>
                    <a:lumOff val="50000"/>
                  </a:schemeClr>
                </a:solidFill>
                <a:latin typeface="Century Gothic" panose="020B0502020202020204" pitchFamily="34" charset="0"/>
              </a:rPr>
              <a:t>Zusammenhang mit der Kommerzialisierung </a:t>
            </a:r>
            <a:endParaRPr lang="de-DE" sz="1400" b="1" u="sng" dirty="0">
              <a:solidFill>
                <a:schemeClr val="tx1">
                  <a:lumMod val="50000"/>
                  <a:lumOff val="50000"/>
                </a:schemeClr>
              </a:solidFill>
              <a:latin typeface="Century Gothic" panose="020B0502020202020204" pitchFamily="34" charset="0"/>
            </a:endParaRPr>
          </a:p>
          <a:p>
            <a:pPr defTabSz="914400">
              <a:lnSpc>
                <a:spcPct val="150000"/>
              </a:lnSpc>
            </a:pPr>
            <a:r>
              <a:rPr lang="de-DE" sz="1400" dirty="0" smtClean="0">
                <a:solidFill>
                  <a:schemeClr val="tx1">
                    <a:lumMod val="50000"/>
                    <a:lumOff val="50000"/>
                  </a:schemeClr>
                </a:solidFill>
                <a:latin typeface="Century Gothic" panose="020B0502020202020204" pitchFamily="34" charset="0"/>
              </a:rPr>
              <a:t>Starke Expansion des privaten Marktes = hohe Verfügbarkeit =  initiiert Konsum</a:t>
            </a:r>
            <a:endParaRPr lang="de-DE" sz="1400" b="1" dirty="0">
              <a:solidFill>
                <a:schemeClr val="tx1">
                  <a:lumMod val="50000"/>
                  <a:lumOff val="50000"/>
                </a:schemeClr>
              </a:solidFill>
              <a:latin typeface="Century Gothic" panose="020B0502020202020204" pitchFamily="34" charset="0"/>
            </a:endParaRPr>
          </a:p>
          <a:p>
            <a:pPr defTabSz="914400">
              <a:lnSpc>
                <a:spcPct val="150000"/>
              </a:lnSpc>
            </a:pPr>
            <a:endParaRPr lang="de-DE" sz="1400" dirty="0" smtClean="0">
              <a:solidFill>
                <a:srgbClr val="767171"/>
              </a:solidFill>
              <a:latin typeface="Century Gothic" panose="020B0502020202020204" pitchFamily="34" charset="0"/>
            </a:endParaRPr>
          </a:p>
          <a:p>
            <a:pPr defTabSz="914400">
              <a:lnSpc>
                <a:spcPct val="150000"/>
              </a:lnSpc>
            </a:pPr>
            <a:r>
              <a:rPr lang="de-DE" sz="1400" b="1" u="sng" dirty="0" smtClean="0">
                <a:solidFill>
                  <a:schemeClr val="tx1">
                    <a:lumMod val="50000"/>
                    <a:lumOff val="50000"/>
                  </a:schemeClr>
                </a:solidFill>
                <a:latin typeface="Century Gothic" panose="020B0502020202020204" pitchFamily="34" charset="0"/>
              </a:rPr>
              <a:t>Effekte der Legalisierung</a:t>
            </a:r>
          </a:p>
          <a:p>
            <a:pPr defTabSz="914400">
              <a:lnSpc>
                <a:spcPct val="150000"/>
              </a:lnSpc>
            </a:pPr>
            <a:r>
              <a:rPr lang="de-DE" sz="1400" dirty="0" smtClean="0">
                <a:solidFill>
                  <a:schemeClr val="tx1">
                    <a:lumMod val="50000"/>
                    <a:lumOff val="50000"/>
                  </a:schemeClr>
                </a:solidFill>
                <a:latin typeface="Century Gothic" panose="020B0502020202020204" pitchFamily="34" charset="0"/>
              </a:rPr>
              <a:t>Mit mehreren Jahren Zeitverzug; substantielle Eindämmung des Schwarzmarktes unwahrscheinlich</a:t>
            </a:r>
            <a:endParaRPr lang="de-DE" sz="1400" dirty="0">
              <a:solidFill>
                <a:srgbClr val="767171"/>
              </a:solidFill>
              <a:latin typeface="Century Gothic" panose="020B0502020202020204" pitchFamily="34" charset="0"/>
            </a:endParaRPr>
          </a:p>
        </p:txBody>
      </p:sp>
      <p:sp>
        <p:nvSpPr>
          <p:cNvPr id="10" name="Textfeld 9"/>
          <p:cNvSpPr txBox="1"/>
          <p:nvPr/>
        </p:nvSpPr>
        <p:spPr>
          <a:xfrm>
            <a:off x="10057234" y="6483357"/>
            <a:ext cx="2016224" cy="276999"/>
          </a:xfrm>
          <a:prstGeom prst="rect">
            <a:avLst/>
          </a:prstGeom>
          <a:noFill/>
        </p:spPr>
        <p:txBody>
          <a:bodyPr wrap="square" rtlCol="0">
            <a:spAutoFit/>
          </a:bodyPr>
          <a:lstStyle/>
          <a:p>
            <a:r>
              <a:rPr lang="de-DE" sz="1200" dirty="0" smtClean="0"/>
              <a:t>Vgl. ISD 2023 Manthey et. al </a:t>
            </a:r>
            <a:endParaRPr lang="de-DE" sz="1200" dirty="0"/>
          </a:p>
        </p:txBody>
      </p:sp>
    </p:spTree>
    <p:extLst>
      <p:ext uri="{BB962C8B-B14F-4D97-AF65-F5344CB8AC3E}">
        <p14:creationId xmlns:p14="http://schemas.microsoft.com/office/powerpoint/2010/main" val="242914610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6E7E9"/>
        </a:solidFill>
        <a:effectLst/>
      </p:bgPr>
    </p:bg>
    <p:spTree>
      <p:nvGrpSpPr>
        <p:cNvPr id="1" name=""/>
        <p:cNvGrpSpPr/>
        <p:nvPr/>
      </p:nvGrpSpPr>
      <p:grpSpPr>
        <a:xfrm>
          <a:off x="0" y="0"/>
          <a:ext cx="0" cy="0"/>
          <a:chOff x="0" y="0"/>
          <a:chExt cx="0" cy="0"/>
        </a:xfrm>
      </p:grpSpPr>
      <p:sp>
        <p:nvSpPr>
          <p:cNvPr id="52" name="TextBox 51">
            <a:extLst>
              <a:ext uri="{FF2B5EF4-FFF2-40B4-BE49-F238E27FC236}">
                <a16:creationId xmlns:a16="http://schemas.microsoft.com/office/drawing/2014/main" id="{44337E62-7F21-4CD3-9B0D-507A64DF7728}"/>
              </a:ext>
            </a:extLst>
          </p:cNvPr>
          <p:cNvSpPr txBox="1"/>
          <p:nvPr/>
        </p:nvSpPr>
        <p:spPr>
          <a:xfrm>
            <a:off x="478806" y="1806417"/>
            <a:ext cx="10658548" cy="5262979"/>
          </a:xfrm>
          <a:prstGeom prst="rect">
            <a:avLst/>
          </a:prstGeom>
          <a:noFill/>
        </p:spPr>
        <p:txBody>
          <a:bodyPr wrap="square" rtlCol="0">
            <a:spAutoFit/>
          </a:bodyPr>
          <a:lstStyle/>
          <a:p>
            <a:pPr defTabSz="914400">
              <a:lnSpc>
                <a:spcPct val="150000"/>
              </a:lnSpc>
            </a:pPr>
            <a:r>
              <a:rPr lang="de-DE" sz="1600" b="1" dirty="0" smtClean="0">
                <a:solidFill>
                  <a:srgbClr val="E7E6E6">
                    <a:lumMod val="50000"/>
                  </a:srgbClr>
                </a:solidFill>
                <a:latin typeface="Century Gothic" panose="020B0502020202020204" pitchFamily="34" charset="0"/>
              </a:rPr>
              <a:t>Privater </a:t>
            </a:r>
            <a:r>
              <a:rPr lang="de-DE" sz="1600" b="1" dirty="0">
                <a:solidFill>
                  <a:srgbClr val="E7E6E6">
                    <a:lumMod val="50000"/>
                  </a:srgbClr>
                </a:solidFill>
                <a:latin typeface="Century Gothic" panose="020B0502020202020204" pitchFamily="34" charset="0"/>
              </a:rPr>
              <a:t>Eigenanbau von bis zu drei </a:t>
            </a:r>
            <a:r>
              <a:rPr lang="de-DE" sz="1600" b="1" dirty="0" smtClean="0">
                <a:solidFill>
                  <a:srgbClr val="E7E6E6">
                    <a:lumMod val="50000"/>
                  </a:srgbClr>
                </a:solidFill>
                <a:latin typeface="Century Gothic" panose="020B0502020202020204" pitchFamily="34" charset="0"/>
              </a:rPr>
              <a:t>Cannabis-Pflanzen </a:t>
            </a:r>
          </a:p>
          <a:p>
            <a:pPr defTabSz="914400">
              <a:lnSpc>
                <a:spcPct val="150000"/>
              </a:lnSpc>
            </a:pPr>
            <a:r>
              <a:rPr lang="de-DE" sz="1600" b="1" dirty="0" smtClean="0">
                <a:solidFill>
                  <a:srgbClr val="E7E6E6">
                    <a:lumMod val="50000"/>
                  </a:srgbClr>
                </a:solidFill>
                <a:latin typeface="Century Gothic" panose="020B0502020202020204" pitchFamily="34" charset="0"/>
              </a:rPr>
              <a:t>Eigenanbau </a:t>
            </a:r>
            <a:r>
              <a:rPr lang="de-DE" sz="1600" b="1" dirty="0">
                <a:solidFill>
                  <a:srgbClr val="E7E6E6">
                    <a:lumMod val="50000"/>
                  </a:srgbClr>
                </a:solidFill>
                <a:latin typeface="Century Gothic" panose="020B0502020202020204" pitchFamily="34" charset="0"/>
              </a:rPr>
              <a:t>zum Eigenkonsum in </a:t>
            </a:r>
            <a:r>
              <a:rPr lang="de-DE" sz="1600" b="1" dirty="0" smtClean="0">
                <a:solidFill>
                  <a:srgbClr val="E7E6E6">
                    <a:lumMod val="50000"/>
                  </a:srgbClr>
                </a:solidFill>
                <a:latin typeface="Century Gothic" panose="020B0502020202020204" pitchFamily="34" charset="0"/>
              </a:rPr>
              <a:t>Anbauvereinigungen</a:t>
            </a:r>
            <a:r>
              <a:rPr lang="de-DE" sz="1600" dirty="0" smtClean="0">
                <a:solidFill>
                  <a:srgbClr val="E7E6E6">
                    <a:lumMod val="50000"/>
                  </a:srgbClr>
                </a:solidFill>
                <a:latin typeface="Century Gothic" panose="020B0502020202020204" pitchFamily="34" charset="0"/>
              </a:rPr>
              <a:t>.</a:t>
            </a:r>
          </a:p>
          <a:p>
            <a:pPr defTabSz="914400">
              <a:lnSpc>
                <a:spcPct val="150000"/>
              </a:lnSpc>
            </a:pPr>
            <a:r>
              <a:rPr lang="de-DE" sz="1600" b="1" dirty="0" smtClean="0">
                <a:solidFill>
                  <a:srgbClr val="E7E6E6">
                    <a:lumMod val="50000"/>
                  </a:srgbClr>
                </a:solidFill>
                <a:latin typeface="Century Gothic" panose="020B0502020202020204" pitchFamily="34" charset="0"/>
              </a:rPr>
              <a:t>Der </a:t>
            </a:r>
            <a:r>
              <a:rPr lang="de-DE" sz="1600" b="1" dirty="0">
                <a:solidFill>
                  <a:srgbClr val="E7E6E6">
                    <a:lumMod val="50000"/>
                  </a:srgbClr>
                </a:solidFill>
                <a:latin typeface="Century Gothic" panose="020B0502020202020204" pitchFamily="34" charset="0"/>
              </a:rPr>
              <a:t>Besitz von bis zu 25 Gramm Cannabis ist künftig straffrei</a:t>
            </a:r>
            <a:r>
              <a:rPr lang="de-DE" sz="1600" b="1" dirty="0" smtClean="0">
                <a:solidFill>
                  <a:srgbClr val="E7E6E6">
                    <a:lumMod val="50000"/>
                  </a:srgbClr>
                </a:solidFill>
                <a:latin typeface="Century Gothic" panose="020B0502020202020204" pitchFamily="34" charset="0"/>
              </a:rPr>
              <a:t>.</a:t>
            </a:r>
          </a:p>
          <a:p>
            <a:pPr defTabSz="914400">
              <a:lnSpc>
                <a:spcPct val="150000"/>
              </a:lnSpc>
            </a:pPr>
            <a:r>
              <a:rPr lang="de-DE" sz="1600" b="1" dirty="0" smtClean="0">
                <a:solidFill>
                  <a:srgbClr val="E7E6E6">
                    <a:lumMod val="50000"/>
                  </a:srgbClr>
                </a:solidFill>
                <a:latin typeface="Century Gothic" panose="020B0502020202020204" pitchFamily="34" charset="0"/>
              </a:rPr>
              <a:t>Werbe- </a:t>
            </a:r>
            <a:r>
              <a:rPr lang="de-DE" sz="1600" b="1" dirty="0">
                <a:solidFill>
                  <a:srgbClr val="E7E6E6">
                    <a:lumMod val="50000"/>
                  </a:srgbClr>
                </a:solidFill>
                <a:latin typeface="Century Gothic" panose="020B0502020202020204" pitchFamily="34" charset="0"/>
              </a:rPr>
              <a:t>und </a:t>
            </a:r>
            <a:r>
              <a:rPr lang="de-DE" sz="1600" b="1" dirty="0" err="1" smtClean="0">
                <a:solidFill>
                  <a:srgbClr val="E7E6E6">
                    <a:lumMod val="50000"/>
                  </a:srgbClr>
                </a:solidFill>
                <a:latin typeface="Century Gothic" panose="020B0502020202020204" pitchFamily="34" charset="0"/>
              </a:rPr>
              <a:t>Sponsoringverbot</a:t>
            </a:r>
            <a:r>
              <a:rPr lang="de-DE" sz="1600" b="1" dirty="0" smtClean="0">
                <a:solidFill>
                  <a:srgbClr val="E7E6E6">
                    <a:lumMod val="50000"/>
                  </a:srgbClr>
                </a:solidFill>
                <a:latin typeface="Century Gothic" panose="020B0502020202020204" pitchFamily="34" charset="0"/>
              </a:rPr>
              <a:t>. </a:t>
            </a:r>
          </a:p>
          <a:p>
            <a:pPr defTabSz="914400">
              <a:lnSpc>
                <a:spcPct val="150000"/>
              </a:lnSpc>
            </a:pPr>
            <a:r>
              <a:rPr lang="de-DE" sz="1600" b="1" dirty="0" smtClean="0">
                <a:solidFill>
                  <a:srgbClr val="E7E6E6">
                    <a:lumMod val="50000"/>
                  </a:srgbClr>
                </a:solidFill>
                <a:latin typeface="Century Gothic" panose="020B0502020202020204" pitchFamily="34" charset="0"/>
              </a:rPr>
              <a:t>Konsumverbot in </a:t>
            </a:r>
            <a:r>
              <a:rPr lang="de-DE" sz="1600" b="1" dirty="0">
                <a:solidFill>
                  <a:srgbClr val="E7E6E6">
                    <a:lumMod val="50000"/>
                  </a:srgbClr>
                </a:solidFill>
                <a:latin typeface="Century Gothic" panose="020B0502020202020204" pitchFamily="34" charset="0"/>
              </a:rPr>
              <a:t>einer Schutzzone von 200 Metern Abstand</a:t>
            </a:r>
            <a:r>
              <a:rPr lang="de-DE" sz="1600" dirty="0">
                <a:solidFill>
                  <a:srgbClr val="E7E6E6">
                    <a:lumMod val="50000"/>
                  </a:srgbClr>
                </a:solidFill>
                <a:latin typeface="Century Gothic" panose="020B0502020202020204" pitchFamily="34" charset="0"/>
              </a:rPr>
              <a:t> </a:t>
            </a:r>
            <a:r>
              <a:rPr lang="de-DE" sz="1600" dirty="0" smtClean="0">
                <a:solidFill>
                  <a:srgbClr val="E7E6E6">
                    <a:lumMod val="50000"/>
                  </a:srgbClr>
                </a:solidFill>
                <a:latin typeface="Century Gothic" panose="020B0502020202020204" pitchFamily="34" charset="0"/>
              </a:rPr>
              <a:t>( zu Anbauvereinigungen, sowie Einrichtungen für Kinder- und Jugendliche)</a:t>
            </a:r>
          </a:p>
          <a:p>
            <a:pPr defTabSz="914400">
              <a:lnSpc>
                <a:spcPct val="150000"/>
              </a:lnSpc>
            </a:pPr>
            <a:r>
              <a:rPr lang="de-DE" sz="1600" b="1" dirty="0" smtClean="0">
                <a:solidFill>
                  <a:srgbClr val="E7E6E6">
                    <a:lumMod val="50000"/>
                  </a:srgbClr>
                </a:solidFill>
                <a:latin typeface="Century Gothic" panose="020B0502020202020204" pitchFamily="34" charset="0"/>
              </a:rPr>
              <a:t>Behördliche Erlaubnis für Anbauvereinigungen notwendig</a:t>
            </a:r>
            <a:r>
              <a:rPr lang="de-DE" sz="1600" dirty="0" smtClean="0">
                <a:solidFill>
                  <a:srgbClr val="E7E6E6">
                    <a:lumMod val="50000"/>
                  </a:srgbClr>
                </a:solidFill>
                <a:latin typeface="Century Gothic" panose="020B0502020202020204" pitchFamily="34" charset="0"/>
              </a:rPr>
              <a:t>. Max</a:t>
            </a:r>
            <a:r>
              <a:rPr lang="de-DE" sz="1600" dirty="0">
                <a:solidFill>
                  <a:srgbClr val="E7E6E6">
                    <a:lumMod val="50000"/>
                  </a:srgbClr>
                </a:solidFill>
                <a:latin typeface="Century Gothic" panose="020B0502020202020204" pitchFamily="34" charset="0"/>
              </a:rPr>
              <a:t>. 500 </a:t>
            </a:r>
            <a:r>
              <a:rPr lang="de-DE" sz="1600" dirty="0" smtClean="0">
                <a:solidFill>
                  <a:srgbClr val="E7E6E6">
                    <a:lumMod val="50000"/>
                  </a:srgbClr>
                </a:solidFill>
                <a:latin typeface="Century Gothic" panose="020B0502020202020204" pitchFamily="34" charset="0"/>
              </a:rPr>
              <a:t>erwachsene Mitglieder. </a:t>
            </a:r>
          </a:p>
          <a:p>
            <a:pPr defTabSz="914400">
              <a:lnSpc>
                <a:spcPct val="150000"/>
              </a:lnSpc>
            </a:pPr>
            <a:r>
              <a:rPr lang="de-DE" sz="1600" b="1" dirty="0" smtClean="0">
                <a:solidFill>
                  <a:srgbClr val="E7E6E6">
                    <a:lumMod val="50000"/>
                  </a:srgbClr>
                </a:solidFill>
                <a:latin typeface="Century Gothic" panose="020B0502020202020204" pitchFamily="34" charset="0"/>
              </a:rPr>
              <a:t>Behördliche Kontrolle</a:t>
            </a:r>
            <a:r>
              <a:rPr lang="de-DE" sz="1600" dirty="0" smtClean="0">
                <a:solidFill>
                  <a:srgbClr val="E7E6E6">
                    <a:lumMod val="50000"/>
                  </a:srgbClr>
                </a:solidFill>
                <a:latin typeface="Century Gothic" panose="020B0502020202020204" pitchFamily="34" charset="0"/>
              </a:rPr>
              <a:t> der Einhaltung </a:t>
            </a:r>
            <a:r>
              <a:rPr lang="de-DE" sz="1600" dirty="0">
                <a:solidFill>
                  <a:srgbClr val="E7E6E6">
                    <a:lumMod val="50000"/>
                  </a:srgbClr>
                </a:solidFill>
                <a:latin typeface="Century Gothic" panose="020B0502020202020204" pitchFamily="34" charset="0"/>
              </a:rPr>
              <a:t>von </a:t>
            </a:r>
            <a:r>
              <a:rPr lang="de-DE" sz="1600" dirty="0" smtClean="0">
                <a:solidFill>
                  <a:srgbClr val="E7E6E6">
                    <a:lumMod val="50000"/>
                  </a:srgbClr>
                </a:solidFill>
                <a:latin typeface="Century Gothic" panose="020B0502020202020204" pitchFamily="34" charset="0"/>
              </a:rPr>
              <a:t>Mengen-</a:t>
            </a:r>
            <a:r>
              <a:rPr lang="de-DE" sz="1600" dirty="0">
                <a:solidFill>
                  <a:srgbClr val="E7E6E6">
                    <a:lumMod val="50000"/>
                  </a:srgbClr>
                </a:solidFill>
                <a:latin typeface="Century Gothic" panose="020B0502020202020204" pitchFamily="34" charset="0"/>
              </a:rPr>
              <a:t>, Qualitäts- sowie </a:t>
            </a:r>
            <a:r>
              <a:rPr lang="de-DE" sz="1600" b="1" dirty="0">
                <a:solidFill>
                  <a:srgbClr val="E7E6E6">
                    <a:lumMod val="50000"/>
                  </a:srgbClr>
                </a:solidFill>
                <a:latin typeface="Century Gothic" panose="020B0502020202020204" pitchFamily="34" charset="0"/>
              </a:rPr>
              <a:t>Kinder- und </a:t>
            </a:r>
            <a:r>
              <a:rPr lang="de-DE" sz="1600" b="1" dirty="0" smtClean="0">
                <a:solidFill>
                  <a:srgbClr val="E7E6E6">
                    <a:lumMod val="50000"/>
                  </a:srgbClr>
                </a:solidFill>
                <a:latin typeface="Century Gothic" panose="020B0502020202020204" pitchFamily="34" charset="0"/>
              </a:rPr>
              <a:t>Jugendschutzvorgaben</a:t>
            </a:r>
            <a:r>
              <a:rPr lang="de-DE" sz="1600" dirty="0" smtClean="0">
                <a:solidFill>
                  <a:srgbClr val="E7E6E6">
                    <a:lumMod val="50000"/>
                  </a:srgbClr>
                </a:solidFill>
                <a:latin typeface="Century Gothic" panose="020B0502020202020204" pitchFamily="34" charset="0"/>
              </a:rPr>
              <a:t>.</a:t>
            </a:r>
          </a:p>
          <a:p>
            <a:pPr defTabSz="914400">
              <a:lnSpc>
                <a:spcPct val="150000"/>
              </a:lnSpc>
            </a:pPr>
            <a:r>
              <a:rPr lang="de-DE" sz="1600" b="1" dirty="0" smtClean="0">
                <a:solidFill>
                  <a:srgbClr val="E7E6E6">
                    <a:lumMod val="50000"/>
                  </a:srgbClr>
                </a:solidFill>
                <a:latin typeface="Century Gothic" panose="020B0502020202020204" pitchFamily="34" charset="0"/>
              </a:rPr>
              <a:t>Begrenzung </a:t>
            </a:r>
            <a:r>
              <a:rPr lang="de-DE" sz="1600" b="1" dirty="0">
                <a:solidFill>
                  <a:srgbClr val="E7E6E6">
                    <a:lumMod val="50000"/>
                  </a:srgbClr>
                </a:solidFill>
                <a:latin typeface="Century Gothic" panose="020B0502020202020204" pitchFamily="34" charset="0"/>
              </a:rPr>
              <a:t>der Weitergabe von </a:t>
            </a:r>
            <a:r>
              <a:rPr lang="de-DE" sz="1600" b="1" dirty="0" smtClean="0">
                <a:solidFill>
                  <a:srgbClr val="E7E6E6">
                    <a:lumMod val="50000"/>
                  </a:srgbClr>
                </a:solidFill>
                <a:latin typeface="Century Gothic" panose="020B0502020202020204" pitchFamily="34" charset="0"/>
              </a:rPr>
              <a:t>Konsumcannabis</a:t>
            </a:r>
            <a:r>
              <a:rPr lang="de-DE" sz="1600" dirty="0" smtClean="0">
                <a:solidFill>
                  <a:srgbClr val="E7E6E6">
                    <a:lumMod val="50000"/>
                  </a:srgbClr>
                </a:solidFill>
                <a:latin typeface="Century Gothic" panose="020B0502020202020204" pitchFamily="34" charset="0"/>
              </a:rPr>
              <a:t>: max</a:t>
            </a:r>
            <a:r>
              <a:rPr lang="de-DE" sz="1600" dirty="0">
                <a:solidFill>
                  <a:srgbClr val="E7E6E6">
                    <a:lumMod val="50000"/>
                  </a:srgbClr>
                </a:solidFill>
                <a:latin typeface="Century Gothic" panose="020B0502020202020204" pitchFamily="34" charset="0"/>
              </a:rPr>
              <a:t>. 25 Gramm pro Tag / 50 Gramm pro Monat. </a:t>
            </a:r>
            <a:r>
              <a:rPr lang="de-DE" sz="1600" b="1" dirty="0" smtClean="0">
                <a:solidFill>
                  <a:srgbClr val="E7E6E6">
                    <a:lumMod val="50000"/>
                  </a:srgbClr>
                </a:solidFill>
                <a:latin typeface="Century Gothic" panose="020B0502020202020204" pitchFamily="34" charset="0"/>
              </a:rPr>
              <a:t>Erweiterte Begrenzung für Heranwachsende </a:t>
            </a:r>
            <a:r>
              <a:rPr lang="de-DE" sz="1600" dirty="0" smtClean="0">
                <a:solidFill>
                  <a:srgbClr val="E7E6E6">
                    <a:lumMod val="50000"/>
                  </a:srgbClr>
                </a:solidFill>
                <a:latin typeface="Century Gothic" panose="020B0502020202020204" pitchFamily="34" charset="0"/>
              </a:rPr>
              <a:t>max. </a:t>
            </a:r>
            <a:r>
              <a:rPr lang="de-DE" sz="1600" dirty="0">
                <a:solidFill>
                  <a:srgbClr val="E7E6E6">
                    <a:lumMod val="50000"/>
                  </a:srgbClr>
                </a:solidFill>
                <a:latin typeface="Century Gothic" panose="020B0502020202020204" pitchFamily="34" charset="0"/>
              </a:rPr>
              <a:t>30 Gramm pro Monat mit </a:t>
            </a:r>
            <a:r>
              <a:rPr lang="de-DE" sz="1600" dirty="0" smtClean="0">
                <a:solidFill>
                  <a:srgbClr val="E7E6E6">
                    <a:lumMod val="50000"/>
                  </a:srgbClr>
                </a:solidFill>
                <a:latin typeface="Century Gothic" panose="020B0502020202020204" pitchFamily="34" charset="0"/>
              </a:rPr>
              <a:t>maximal </a:t>
            </a:r>
            <a:r>
              <a:rPr lang="de-DE" sz="1600" dirty="0">
                <a:solidFill>
                  <a:srgbClr val="E7E6E6">
                    <a:lumMod val="50000"/>
                  </a:srgbClr>
                </a:solidFill>
                <a:latin typeface="Century Gothic" panose="020B0502020202020204" pitchFamily="34" charset="0"/>
              </a:rPr>
              <a:t>10 </a:t>
            </a:r>
            <a:r>
              <a:rPr lang="de-DE" sz="1600" dirty="0" smtClean="0">
                <a:solidFill>
                  <a:srgbClr val="E7E6E6">
                    <a:lumMod val="50000"/>
                  </a:srgbClr>
                </a:solidFill>
                <a:latin typeface="Century Gothic" panose="020B0502020202020204" pitchFamily="34" charset="0"/>
              </a:rPr>
              <a:t>Prozent THC-Gehalt.</a:t>
            </a:r>
            <a:endParaRPr lang="de-DE" sz="1600" dirty="0">
              <a:solidFill>
                <a:srgbClr val="E7E6E6">
                  <a:lumMod val="50000"/>
                </a:srgbClr>
              </a:solidFill>
              <a:latin typeface="Century Gothic" panose="020B0502020202020204" pitchFamily="34" charset="0"/>
            </a:endParaRPr>
          </a:p>
          <a:p>
            <a:pPr defTabSz="914400">
              <a:lnSpc>
                <a:spcPct val="150000"/>
              </a:lnSpc>
            </a:pPr>
            <a:r>
              <a:rPr lang="de-DE" sz="1600" b="1" dirty="0" smtClean="0">
                <a:solidFill>
                  <a:srgbClr val="E7E6E6">
                    <a:lumMod val="50000"/>
                  </a:srgbClr>
                </a:solidFill>
                <a:latin typeface="Century Gothic" panose="020B0502020202020204" pitchFamily="34" charset="0"/>
              </a:rPr>
              <a:t>Weitergabe von Konsumcannabis nur in Reinform</a:t>
            </a:r>
            <a:r>
              <a:rPr lang="de-DE" sz="1600" dirty="0" smtClean="0">
                <a:solidFill>
                  <a:srgbClr val="E7E6E6">
                    <a:lumMod val="50000"/>
                  </a:srgbClr>
                </a:solidFill>
                <a:latin typeface="Century Gothic" panose="020B0502020202020204" pitchFamily="34" charset="0"/>
              </a:rPr>
              <a:t>. </a:t>
            </a:r>
          </a:p>
          <a:p>
            <a:pPr defTabSz="914400">
              <a:lnSpc>
                <a:spcPct val="150000"/>
              </a:lnSpc>
            </a:pPr>
            <a:r>
              <a:rPr lang="de-DE" sz="1600" b="1" dirty="0" smtClean="0">
                <a:solidFill>
                  <a:srgbClr val="E7E6E6">
                    <a:lumMod val="50000"/>
                  </a:srgbClr>
                </a:solidFill>
                <a:latin typeface="Century Gothic" panose="020B0502020202020204" pitchFamily="34" charset="0"/>
              </a:rPr>
              <a:t>Verhinderung des Zugriffs </a:t>
            </a:r>
            <a:r>
              <a:rPr lang="de-DE" sz="1600" b="1" dirty="0">
                <a:solidFill>
                  <a:srgbClr val="E7E6E6">
                    <a:lumMod val="50000"/>
                  </a:srgbClr>
                </a:solidFill>
                <a:latin typeface="Century Gothic" panose="020B0502020202020204" pitchFamily="34" charset="0"/>
              </a:rPr>
              <a:t>durch Kinder und Jugendliche </a:t>
            </a:r>
            <a:r>
              <a:rPr lang="de-DE" sz="1600" dirty="0">
                <a:solidFill>
                  <a:srgbClr val="E7E6E6">
                    <a:lumMod val="50000"/>
                  </a:srgbClr>
                </a:solidFill>
                <a:latin typeface="Century Gothic" panose="020B0502020202020204" pitchFamily="34" charset="0"/>
              </a:rPr>
              <a:t>sowie </a:t>
            </a:r>
            <a:r>
              <a:rPr lang="de-DE" sz="1600" dirty="0" smtClean="0">
                <a:solidFill>
                  <a:srgbClr val="E7E6E6">
                    <a:lumMod val="50000"/>
                  </a:srgbClr>
                </a:solidFill>
                <a:latin typeface="Century Gothic" panose="020B0502020202020204" pitchFamily="34" charset="0"/>
              </a:rPr>
              <a:t>Dritte bei Eigenanbau.</a:t>
            </a:r>
            <a:endParaRPr lang="de-DE" sz="1600" dirty="0">
              <a:solidFill>
                <a:srgbClr val="E7E6E6">
                  <a:lumMod val="50000"/>
                </a:srgbClr>
              </a:solidFill>
              <a:latin typeface="Century Gothic" panose="020B0502020202020204" pitchFamily="34" charset="0"/>
            </a:endParaRPr>
          </a:p>
          <a:p>
            <a:pPr defTabSz="914400">
              <a:lnSpc>
                <a:spcPct val="150000"/>
              </a:lnSpc>
            </a:pPr>
            <a:endParaRPr lang="de-DE" sz="1600" dirty="0">
              <a:solidFill>
                <a:srgbClr val="E7E6E6">
                  <a:lumMod val="50000"/>
                </a:srgbClr>
              </a:solidFill>
              <a:latin typeface="Century Gothic" panose="020B0502020202020204" pitchFamily="34" charset="0"/>
            </a:endParaRPr>
          </a:p>
        </p:txBody>
      </p:sp>
      <p:cxnSp>
        <p:nvCxnSpPr>
          <p:cNvPr id="69" name="Straight Connector 68">
            <a:extLst>
              <a:ext uri="{FF2B5EF4-FFF2-40B4-BE49-F238E27FC236}">
                <a16:creationId xmlns:a16="http://schemas.microsoft.com/office/drawing/2014/main" id="{3FE4C8AC-856E-47A1-86C3-D3143F6DF56B}"/>
              </a:ext>
            </a:extLst>
          </p:cNvPr>
          <p:cNvCxnSpPr>
            <a:cxnSpLocks/>
          </p:cNvCxnSpPr>
          <p:nvPr/>
        </p:nvCxnSpPr>
        <p:spPr>
          <a:xfrm>
            <a:off x="1512493" y="1819790"/>
            <a:ext cx="2048865" cy="0"/>
          </a:xfrm>
          <a:prstGeom prst="line">
            <a:avLst/>
          </a:prstGeom>
          <a:ln w="19050">
            <a:solidFill>
              <a:srgbClr val="1C7CBB"/>
            </a:solidFill>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AC17817C-AF36-4468-94FC-44DCFF825290}"/>
              </a:ext>
            </a:extLst>
          </p:cNvPr>
          <p:cNvSpPr txBox="1"/>
          <p:nvPr/>
        </p:nvSpPr>
        <p:spPr>
          <a:xfrm>
            <a:off x="2457338" y="131812"/>
            <a:ext cx="7278915" cy="707886"/>
          </a:xfrm>
          <a:prstGeom prst="rect">
            <a:avLst/>
          </a:prstGeom>
          <a:noFill/>
        </p:spPr>
        <p:txBody>
          <a:bodyPr wrap="square" rtlCol="0">
            <a:spAutoFit/>
          </a:bodyPr>
          <a:lstStyle/>
          <a:p>
            <a:pPr algn="ctr" defTabSz="914400"/>
            <a:r>
              <a:rPr lang="en-US" sz="4000" dirty="0" smtClean="0">
                <a:solidFill>
                  <a:prstClr val="white">
                    <a:lumMod val="65000"/>
                  </a:prstClr>
                </a:solidFill>
                <a:latin typeface="Tw Cen MT" panose="020B0602020104020603" pitchFamily="34" charset="0"/>
              </a:rPr>
              <a:t>CANNABISGESETZ (</a:t>
            </a:r>
            <a:r>
              <a:rPr lang="en-US" sz="4000" dirty="0" err="1" smtClean="0">
                <a:solidFill>
                  <a:prstClr val="white">
                    <a:lumMod val="65000"/>
                  </a:prstClr>
                </a:solidFill>
                <a:latin typeface="Tw Cen MT" panose="020B0602020104020603" pitchFamily="34" charset="0"/>
              </a:rPr>
              <a:t>CanG</a:t>
            </a:r>
            <a:r>
              <a:rPr lang="en-US" sz="4000" dirty="0" smtClean="0">
                <a:solidFill>
                  <a:prstClr val="white">
                    <a:lumMod val="65000"/>
                  </a:prstClr>
                </a:solidFill>
                <a:latin typeface="Tw Cen MT" panose="020B0602020104020603" pitchFamily="34" charset="0"/>
              </a:rPr>
              <a:t>)</a:t>
            </a:r>
            <a:endParaRPr lang="en-US" sz="4000" dirty="0">
              <a:solidFill>
                <a:prstClr val="white">
                  <a:lumMod val="65000"/>
                </a:prstClr>
              </a:solidFill>
              <a:latin typeface="Tw Cen MT" panose="020B0602020104020603" pitchFamily="34" charset="0"/>
            </a:endParaRPr>
          </a:p>
        </p:txBody>
      </p:sp>
      <p:grpSp>
        <p:nvGrpSpPr>
          <p:cNvPr id="79" name="Group 78">
            <a:extLst>
              <a:ext uri="{FF2B5EF4-FFF2-40B4-BE49-F238E27FC236}">
                <a16:creationId xmlns:a16="http://schemas.microsoft.com/office/drawing/2014/main" id="{B347FCAE-CD51-47C1-A0E5-7FE287A79E42}"/>
              </a:ext>
            </a:extLst>
          </p:cNvPr>
          <p:cNvGrpSpPr/>
          <p:nvPr/>
        </p:nvGrpSpPr>
        <p:grpSpPr>
          <a:xfrm>
            <a:off x="5379551" y="878988"/>
            <a:ext cx="1434489" cy="190500"/>
            <a:chOff x="4679586" y="878988"/>
            <a:chExt cx="1434489" cy="190500"/>
          </a:xfrm>
        </p:grpSpPr>
        <p:sp>
          <p:nvSpPr>
            <p:cNvPr id="71" name="Oval 70">
              <a:extLst>
                <a:ext uri="{FF2B5EF4-FFF2-40B4-BE49-F238E27FC236}">
                  <a16:creationId xmlns:a16="http://schemas.microsoft.com/office/drawing/2014/main" id="{957F6F33-D335-4F37-A9F5-23DE49CB0B4A}"/>
                </a:ext>
              </a:extLst>
            </p:cNvPr>
            <p:cNvSpPr/>
            <p:nvPr/>
          </p:nvSpPr>
          <p:spPr>
            <a:xfrm>
              <a:off x="4679586" y="878988"/>
              <a:ext cx="190500" cy="190500"/>
            </a:xfrm>
            <a:prstGeom prst="ellipse">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74" name="Oval 73">
              <a:extLst>
                <a:ext uri="{FF2B5EF4-FFF2-40B4-BE49-F238E27FC236}">
                  <a16:creationId xmlns:a16="http://schemas.microsoft.com/office/drawing/2014/main" id="{9D3A95DB-0E0C-40A8-88F7-9DAC67B156F6}"/>
                </a:ext>
              </a:extLst>
            </p:cNvPr>
            <p:cNvSpPr/>
            <p:nvPr/>
          </p:nvSpPr>
          <p:spPr>
            <a:xfrm>
              <a:off x="4990736" y="878988"/>
              <a:ext cx="190500" cy="190500"/>
            </a:xfrm>
            <a:prstGeom prst="ellipse">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76" name="Oval 75">
              <a:extLst>
                <a:ext uri="{FF2B5EF4-FFF2-40B4-BE49-F238E27FC236}">
                  <a16:creationId xmlns:a16="http://schemas.microsoft.com/office/drawing/2014/main" id="{AD1EA8C3-D35D-4FB7-8D6B-858B4EE08256}"/>
                </a:ext>
              </a:extLst>
            </p:cNvPr>
            <p:cNvSpPr/>
            <p:nvPr/>
          </p:nvSpPr>
          <p:spPr>
            <a:xfrm>
              <a:off x="5301522" y="878988"/>
              <a:ext cx="190500" cy="190500"/>
            </a:xfrm>
            <a:prstGeom prst="ellipse">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77" name="Oval 76">
              <a:extLst>
                <a:ext uri="{FF2B5EF4-FFF2-40B4-BE49-F238E27FC236}">
                  <a16:creationId xmlns:a16="http://schemas.microsoft.com/office/drawing/2014/main" id="{FD4B96A9-29AD-4507-B1E8-D12C03BAD2C2}"/>
                </a:ext>
              </a:extLst>
            </p:cNvPr>
            <p:cNvSpPr/>
            <p:nvPr/>
          </p:nvSpPr>
          <p:spPr>
            <a:xfrm>
              <a:off x="5612308" y="878988"/>
              <a:ext cx="190500" cy="190500"/>
            </a:xfrm>
            <a:prstGeom prst="ellipse">
              <a:avLst/>
            </a:prstGeom>
            <a:solidFill>
              <a:srgbClr val="1C7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78" name="Oval 77">
              <a:extLst>
                <a:ext uri="{FF2B5EF4-FFF2-40B4-BE49-F238E27FC236}">
                  <a16:creationId xmlns:a16="http://schemas.microsoft.com/office/drawing/2014/main" id="{50AFA104-D1BD-427D-90C1-6CE47F2C7A56}"/>
                </a:ext>
              </a:extLst>
            </p:cNvPr>
            <p:cNvSpPr/>
            <p:nvPr/>
          </p:nvSpPr>
          <p:spPr>
            <a:xfrm>
              <a:off x="5923575" y="878988"/>
              <a:ext cx="190500" cy="1905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grpSp>
    </p:spTree>
    <p:extLst>
      <p:ext uri="{BB962C8B-B14F-4D97-AF65-F5344CB8AC3E}">
        <p14:creationId xmlns:p14="http://schemas.microsoft.com/office/powerpoint/2010/main" val="371151750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anim calcmode="lin" valueType="num">
                                      <p:cBhvr>
                                        <p:cTn id="8" dur="500" fill="hold"/>
                                        <p:tgtEl>
                                          <p:spTgt spid="52"/>
                                        </p:tgtEl>
                                        <p:attrNameLst>
                                          <p:attrName>ppt_x</p:attrName>
                                        </p:attrNameLst>
                                      </p:cBhvr>
                                      <p:tavLst>
                                        <p:tav tm="0">
                                          <p:val>
                                            <p:strVal val="#ppt_x"/>
                                          </p:val>
                                        </p:tav>
                                        <p:tav tm="100000">
                                          <p:val>
                                            <p:strVal val="#ppt_x"/>
                                          </p:val>
                                        </p:tav>
                                      </p:tavLst>
                                    </p:anim>
                                    <p:anim calcmode="lin" valueType="num">
                                      <p:cBhvr>
                                        <p:cTn id="9" dur="500" fill="hold"/>
                                        <p:tgtEl>
                                          <p:spTgt spid="5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69"/>
                                        </p:tgtEl>
                                        <p:attrNameLst>
                                          <p:attrName>style.visibility</p:attrName>
                                        </p:attrNameLst>
                                      </p:cBhvr>
                                      <p:to>
                                        <p:strVal val="visible"/>
                                      </p:to>
                                    </p:set>
                                    <p:animEffect transition="in" filter="wipe(left)">
                                      <p:cBhvr>
                                        <p:cTn id="13"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a:srcRect t="12810" r="54739" b="14602"/>
          <a:stretch/>
        </p:blipFill>
        <p:spPr>
          <a:xfrm>
            <a:off x="408161" y="188640"/>
            <a:ext cx="11224773" cy="6264695"/>
          </a:xfrm>
          <a:prstGeom prst="rect">
            <a:avLst/>
          </a:prstGeom>
        </p:spPr>
      </p:pic>
    </p:spTree>
    <p:extLst>
      <p:ext uri="{BB962C8B-B14F-4D97-AF65-F5344CB8AC3E}">
        <p14:creationId xmlns:p14="http://schemas.microsoft.com/office/powerpoint/2010/main" val="2223375006"/>
      </p:ext>
    </p:extLst>
  </p:cSld>
  <p:clrMapOvr>
    <a:masterClrMapping/>
  </p:clrMapOvr>
  <p:timing>
    <p:tnLst>
      <p:par>
        <p:cTn id="1" dur="indefinite" restart="never" nodeType="tmRoot"/>
      </p:par>
    </p:tnLst>
  </p:timing>
</p:sld>
</file>

<file path=ppt/theme/theme1.xml><?xml version="1.0" encoding="utf-8"?>
<a:theme xmlns:a="http://schemas.openxmlformats.org/drawingml/2006/main" name="Folie blanco">
  <a:themeElements>
    <a:clrScheme name="LWL 2015">
      <a:dk1>
        <a:sysClr val="windowText" lastClr="000000"/>
      </a:dk1>
      <a:lt1>
        <a:sysClr val="window" lastClr="FFFFFF"/>
      </a:lt1>
      <a:dk2>
        <a:srgbClr val="1F497D"/>
      </a:dk2>
      <a:lt2>
        <a:srgbClr val="EEECE1"/>
      </a:lt2>
      <a:accent1>
        <a:srgbClr val="17A3E4"/>
      </a:accent1>
      <a:accent2>
        <a:srgbClr val="005493"/>
      </a:accent2>
      <a:accent3>
        <a:srgbClr val="9B182A"/>
      </a:accent3>
      <a:accent4>
        <a:srgbClr val="EE7100"/>
      </a:accent4>
      <a:accent5>
        <a:srgbClr val="B4B2B2"/>
      </a:accent5>
      <a:accent6>
        <a:srgbClr val="00325F"/>
      </a:accent6>
      <a:hlink>
        <a:srgbClr val="E3000F"/>
      </a:hlink>
      <a:folHlink>
        <a:srgbClr val="878185"/>
      </a:folHlink>
    </a:clrScheme>
    <a:fontScheme name="LWL 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LWL-Folien_allgemein_SUI_20190131_16-9.potx" id="{7228B345-243C-489C-9BBD-5ECC2146C5A0}" vid="{224D954C-E292-43B9-9431-510B268D1DD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lwl-folien_allgemein_sui_20190131_16-9</Template>
  <TotalTime>0</TotalTime>
  <Words>1738</Words>
  <Application>Microsoft Office PowerPoint</Application>
  <PresentationFormat>Benutzerdefiniert</PresentationFormat>
  <Paragraphs>206</Paragraphs>
  <Slides>31</Slides>
  <Notes>0</Notes>
  <HiddenSlides>0</HiddenSlides>
  <MMClips>0</MMClips>
  <ScaleCrop>false</ScaleCrop>
  <HeadingPairs>
    <vt:vector size="6" baseType="variant">
      <vt:variant>
        <vt:lpstr>Verwendete Schriftarten</vt:lpstr>
      </vt:variant>
      <vt:variant>
        <vt:i4>9</vt:i4>
      </vt:variant>
      <vt:variant>
        <vt:lpstr>Design</vt:lpstr>
      </vt:variant>
      <vt:variant>
        <vt:i4>2</vt:i4>
      </vt:variant>
      <vt:variant>
        <vt:lpstr>Folientitel</vt:lpstr>
      </vt:variant>
      <vt:variant>
        <vt:i4>31</vt:i4>
      </vt:variant>
    </vt:vector>
  </HeadingPairs>
  <TitlesOfParts>
    <vt:vector size="42" baseType="lpstr">
      <vt:lpstr>Arial</vt:lpstr>
      <vt:lpstr>Calibri</vt:lpstr>
      <vt:lpstr>Calibri Light</vt:lpstr>
      <vt:lpstr>Century Gothic</vt:lpstr>
      <vt:lpstr>Segoe UI</vt:lpstr>
      <vt:lpstr>Symbol</vt:lpstr>
      <vt:lpstr>Times New Roman</vt:lpstr>
      <vt:lpstr>Tw Cen MT</vt:lpstr>
      <vt:lpstr>Wingdings</vt:lpstr>
      <vt:lpstr>Folie blanco</vt:lpstr>
      <vt:lpstr>Office Theme</vt:lpstr>
      <vt:lpstr>Cannabislegalisierung: Auswirkungen und mögliche Bruchstellen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LWL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P080R521</dc:creator>
  <cp:lastModifiedBy>Windows-Benutzer</cp:lastModifiedBy>
  <cp:revision>254</cp:revision>
  <dcterms:created xsi:type="dcterms:W3CDTF">2020-10-07T10:16:16Z</dcterms:created>
  <dcterms:modified xsi:type="dcterms:W3CDTF">2023-10-19T07:20:07Z</dcterms:modified>
</cp:coreProperties>
</file>